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2"/>
  </p:notesMasterIdLst>
  <p:sldIdLst>
    <p:sldId id="359" r:id="rId5"/>
    <p:sldId id="358" r:id="rId6"/>
    <p:sldId id="257" r:id="rId7"/>
    <p:sldId id="322" r:id="rId8"/>
    <p:sldId id="351" r:id="rId9"/>
    <p:sldId id="326" r:id="rId10"/>
    <p:sldId id="328" r:id="rId11"/>
    <p:sldId id="331" r:id="rId12"/>
    <p:sldId id="355" r:id="rId13"/>
    <p:sldId id="356" r:id="rId14"/>
    <p:sldId id="357" r:id="rId15"/>
    <p:sldId id="332" r:id="rId16"/>
    <p:sldId id="334" r:id="rId17"/>
    <p:sldId id="352" r:id="rId18"/>
    <p:sldId id="336" r:id="rId19"/>
    <p:sldId id="338" r:id="rId20"/>
    <p:sldId id="35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52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ulianna" initials="BJ" lastIdx="6" clrIdx="0">
    <p:extLst>
      <p:ext uri="{19B8F6BF-5375-455C-9EA6-DF929625EA0E}">
        <p15:presenceInfo xmlns:p15="http://schemas.microsoft.com/office/powerpoint/2012/main" userId="S::jgbradle@ad.brown.edu::026ec743-0147-4bbb-9669-0dc79547ac95" providerId="AD"/>
      </p:ext>
    </p:extLst>
  </p:cmAuthor>
  <p:cmAuthor id="2" name="Goldstein, Zachary" initials="GZ" lastIdx="8" clrIdx="1">
    <p:extLst>
      <p:ext uri="{19B8F6BF-5375-455C-9EA6-DF929625EA0E}">
        <p15:presenceInfo xmlns:p15="http://schemas.microsoft.com/office/powerpoint/2012/main" userId="Goldstein, Zachar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C9C9"/>
    <a:srgbClr val="F2F2F2"/>
    <a:srgbClr val="A91E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689EC9-6DB6-4108-8E1A-C754A9672A2E}" v="1" dt="2020-03-10T18:47:49.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24" autoAdjust="0"/>
    <p:restoredTop sz="92977" autoAdjust="0"/>
  </p:normalViewPr>
  <p:slideViewPr>
    <p:cSldViewPr snapToGrid="0" snapToObjects="1" showGuides="1">
      <p:cViewPr varScale="1">
        <p:scale>
          <a:sx n="75" d="100"/>
          <a:sy n="75" d="100"/>
        </p:scale>
        <p:origin x="72" y="756"/>
      </p:cViewPr>
      <p:guideLst>
        <p:guide orient="horz" pos="2448"/>
        <p:guide pos="5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Andre Smith" userId="483e3736-564c-46a6-a39f-10821ed251f9" providerId="ADAL" clId="{D3689EC9-6DB6-4108-8E1A-C754A9672A2E}"/>
    <pc:docChg chg="delSld modSld">
      <pc:chgData name="DeAndre Smith" userId="483e3736-564c-46a6-a39f-10821ed251f9" providerId="ADAL" clId="{D3689EC9-6DB6-4108-8E1A-C754A9672A2E}" dt="2020-03-10T18:51:29.702" v="3" actId="2696"/>
      <pc:docMkLst>
        <pc:docMk/>
      </pc:docMkLst>
      <pc:sldChg chg="modSp">
        <pc:chgData name="DeAndre Smith" userId="483e3736-564c-46a6-a39f-10821ed251f9" providerId="ADAL" clId="{D3689EC9-6DB6-4108-8E1A-C754A9672A2E}" dt="2020-03-10T18:47:49.796" v="2"/>
        <pc:sldMkLst>
          <pc:docMk/>
          <pc:sldMk cId="2221546120" sldId="322"/>
        </pc:sldMkLst>
        <pc:spChg chg="mod">
          <ac:chgData name="DeAndre Smith" userId="483e3736-564c-46a6-a39f-10821ed251f9" providerId="ADAL" clId="{D3689EC9-6DB6-4108-8E1A-C754A9672A2E}" dt="2020-03-10T18:47:49.796" v="2"/>
          <ac:spMkLst>
            <pc:docMk/>
            <pc:sldMk cId="2221546120" sldId="322"/>
            <ac:spMk id="2" creationId="{8F4090B0-CBC8-D34C-B61A-0DABA2EE0B61}"/>
          </ac:spMkLst>
        </pc:spChg>
      </pc:sldChg>
      <pc:sldChg chg="del">
        <pc:chgData name="DeAndre Smith" userId="483e3736-564c-46a6-a39f-10821ed251f9" providerId="ADAL" clId="{D3689EC9-6DB6-4108-8E1A-C754A9672A2E}" dt="2020-03-10T18:51:29.702" v="3" actId="2696"/>
        <pc:sldMkLst>
          <pc:docMk/>
          <pc:sldMk cId="4183358122" sldId="340"/>
        </pc:sldMkLst>
      </pc:sldChg>
      <pc:sldChg chg="modSp">
        <pc:chgData name="DeAndre Smith" userId="483e3736-564c-46a6-a39f-10821ed251f9" providerId="ADAL" clId="{D3689EC9-6DB6-4108-8E1A-C754A9672A2E}" dt="2020-03-10T18:47:49.796" v="2"/>
        <pc:sldMkLst>
          <pc:docMk/>
          <pc:sldMk cId="3986522935" sldId="351"/>
        </pc:sldMkLst>
        <pc:spChg chg="mod">
          <ac:chgData name="DeAndre Smith" userId="483e3736-564c-46a6-a39f-10821ed251f9" providerId="ADAL" clId="{D3689EC9-6DB6-4108-8E1A-C754A9672A2E}" dt="2020-03-10T18:47:49.796" v="2"/>
          <ac:spMkLst>
            <pc:docMk/>
            <pc:sldMk cId="3986522935" sldId="351"/>
            <ac:spMk id="2" creationId="{8F4090B0-CBC8-D34C-B61A-0DABA2EE0B61}"/>
          </ac:spMkLst>
        </pc:spChg>
      </pc:sldChg>
      <pc:sldChg chg="modSp">
        <pc:chgData name="DeAndre Smith" userId="483e3736-564c-46a6-a39f-10821ed251f9" providerId="ADAL" clId="{D3689EC9-6DB6-4108-8E1A-C754A9672A2E}" dt="2020-03-10T18:47:49.796" v="2"/>
        <pc:sldMkLst>
          <pc:docMk/>
          <pc:sldMk cId="1075647310" sldId="352"/>
        </pc:sldMkLst>
        <pc:spChg chg="mod">
          <ac:chgData name="DeAndre Smith" userId="483e3736-564c-46a6-a39f-10821ed251f9" providerId="ADAL" clId="{D3689EC9-6DB6-4108-8E1A-C754A9672A2E}" dt="2020-03-10T18:47:49.796" v="2"/>
          <ac:spMkLst>
            <pc:docMk/>
            <pc:sldMk cId="1075647310" sldId="352"/>
            <ac:spMk id="2" creationId="{8F4090B0-CBC8-D34C-B61A-0DABA2EE0B61}"/>
          </ac:spMkLst>
        </pc:spChg>
      </pc:sldChg>
      <pc:sldChg chg="modSp">
        <pc:chgData name="DeAndre Smith" userId="483e3736-564c-46a6-a39f-10821ed251f9" providerId="ADAL" clId="{D3689EC9-6DB6-4108-8E1A-C754A9672A2E}" dt="2020-03-10T18:47:49.796" v="2"/>
        <pc:sldMkLst>
          <pc:docMk/>
          <pc:sldMk cId="2412070213" sldId="353"/>
        </pc:sldMkLst>
        <pc:spChg chg="mod">
          <ac:chgData name="DeAndre Smith" userId="483e3736-564c-46a6-a39f-10821ed251f9" providerId="ADAL" clId="{D3689EC9-6DB6-4108-8E1A-C754A9672A2E}" dt="2020-03-10T18:47:49.796" v="2"/>
          <ac:spMkLst>
            <pc:docMk/>
            <pc:sldMk cId="2412070213" sldId="353"/>
            <ac:spMk id="2" creationId="{8F4090B0-CBC8-D34C-B61A-0DABA2EE0B61}"/>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dk1" tx1="lt1" bg2="dk2" tx2="lt2" accent1="accent1" accent2="accent2" accent3="accent3" accent4="accent4" accent5="accent5" accent6="accent6" hlink="hlink" folHlink="folHlink"/>
  <c:chart>
    <c:autoTitleDeleted val="1"/>
    <c:plotArea>
      <c:layout>
        <c:manualLayout>
          <c:layoutTarget val="inner"/>
          <c:xMode val="edge"/>
          <c:yMode val="edge"/>
          <c:x val="2.5519338328876262E-3"/>
          <c:y val="0.13737599156032543"/>
          <c:w val="0.99334950751082296"/>
          <c:h val="0.72428779904522023"/>
        </c:manualLayout>
      </c:layout>
      <c:barChart>
        <c:barDir val="col"/>
        <c:grouping val="stacked"/>
        <c:varyColors val="0"/>
        <c:ser>
          <c:idx val="0"/>
          <c:order val="0"/>
          <c:tx>
            <c:strRef>
              <c:f>Sheet1!$B$1</c:f>
              <c:strCache>
                <c:ptCount val="1"/>
                <c:pt idx="0">
                  <c:v>Rollbacks completed</c:v>
                </c:pt>
              </c:strCache>
            </c:strRef>
          </c:tx>
          <c:spPr>
            <a:solidFill>
              <a:srgbClr val="70AD47">
                <a:lumMod val="50000"/>
              </a:srgbClr>
            </a:solidFill>
            <a:ln w="25268">
              <a:noFill/>
            </a:ln>
            <a:effectLst/>
          </c:spPr>
          <c:invertIfNegative val="0"/>
          <c:dLbls>
            <c:numFmt formatCode="#,##0" sourceLinked="0"/>
            <c:spPr>
              <a:noFill/>
              <a:ln>
                <a:noFill/>
              </a:ln>
              <a:effectLst/>
            </c:spPr>
            <c:txPr>
              <a:bodyPr wrap="square" lIns="38100" tIns="19050" rIns="38100" bIns="19050" anchor="ctr">
                <a:spAutoFit/>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Air pollution and emissions</c:v>
                </c:pt>
                <c:pt idx="1">
                  <c:v>Drilling and extraction</c:v>
                </c:pt>
                <c:pt idx="2">
                  <c:v>Infrastructure and planning</c:v>
                </c:pt>
                <c:pt idx="3">
                  <c:v>Animals</c:v>
                </c:pt>
                <c:pt idx="4">
                  <c:v>Other</c:v>
                </c:pt>
                <c:pt idx="5">
                  <c:v>Water pollution</c:v>
                </c:pt>
                <c:pt idx="6">
                  <c:v>Toxic substances and safety</c:v>
                </c:pt>
              </c:strCache>
            </c:strRef>
          </c:cat>
          <c:val>
            <c:numRef>
              <c:f>Sheet1!$B$2:$B$8</c:f>
              <c:numCache>
                <c:formatCode>0.00</c:formatCode>
                <c:ptCount val="7"/>
                <c:pt idx="0">
                  <c:v>10</c:v>
                </c:pt>
                <c:pt idx="1">
                  <c:v>9</c:v>
                </c:pt>
                <c:pt idx="2">
                  <c:v>12</c:v>
                </c:pt>
                <c:pt idx="3">
                  <c:v>9</c:v>
                </c:pt>
                <c:pt idx="4">
                  <c:v>4</c:v>
                </c:pt>
                <c:pt idx="5">
                  <c:v>5</c:v>
                </c:pt>
                <c:pt idx="6">
                  <c:v>4</c:v>
                </c:pt>
              </c:numCache>
            </c:numRef>
          </c:val>
          <c:extLst>
            <c:ext xmlns:c16="http://schemas.microsoft.com/office/drawing/2014/chart" uri="{C3380CC4-5D6E-409C-BE32-E72D297353CC}">
              <c16:uniqueId val="{00000001-CAFB-41C6-805D-F2ADC4AF9EE9}"/>
            </c:ext>
          </c:extLst>
        </c:ser>
        <c:ser>
          <c:idx val="1"/>
          <c:order val="1"/>
          <c:tx>
            <c:strRef>
              <c:f>Sheet1!$C$1</c:f>
              <c:strCache>
                <c:ptCount val="1"/>
                <c:pt idx="0">
                  <c:v>Rollbacks in progress</c:v>
                </c:pt>
              </c:strCache>
            </c:strRef>
          </c:tx>
          <c:spPr>
            <a:solidFill>
              <a:srgbClr val="A5A5A5"/>
            </a:solidFill>
          </c:spPr>
          <c:invertIfNegative val="0"/>
          <c:dLbls>
            <c:dLbl>
              <c:idx val="2"/>
              <c:layout>
                <c:manualLayout>
                  <c:x val="5.1026859413793799E-2"/>
                  <c:y val="0"/>
                </c:manualLayout>
              </c:layout>
              <c:numFmt formatCode="#,##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8FD-4D21-8EA7-F74771B8A103}"/>
                </c:ext>
              </c:extLst>
            </c:dLbl>
            <c:dLbl>
              <c:idx val="3"/>
              <c:layout>
                <c:manualLayout>
                  <c:x val="5.1026859413793799E-2"/>
                  <c:y val="7.2670668121304602E-17"/>
                </c:manualLayout>
              </c:layout>
              <c:numFmt formatCode="#,##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AFB-41C6-805D-F2ADC4AF9EE9}"/>
                </c:ext>
              </c:extLst>
            </c:dLbl>
            <c:dLbl>
              <c:idx val="6"/>
              <c:layout>
                <c:manualLayout>
                  <c:x val="5.4028439379310969E-2"/>
                  <c:y val="0"/>
                </c:manualLayout>
              </c:layout>
              <c:numFmt formatCode="#,##0" sourceLinked="0"/>
              <c:spPr>
                <a:noFill/>
                <a:ln>
                  <a:noFill/>
                </a:ln>
                <a:effectLst/>
              </c:spPr>
              <c:txPr>
                <a:bodyPr wrap="square" lIns="38100" tIns="19050" rIns="38100" bIns="19050" anchor="ctr">
                  <a:spAutoFit/>
                </a:bodyPr>
                <a:lstStyle/>
                <a:p>
                  <a:pPr>
                    <a:defRPr>
                      <a:solidFill>
                        <a:schemeClr val="tx1">
                          <a:lumMod val="65000"/>
                          <a:lumOff val="35000"/>
                        </a:schemeClr>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AFB-41C6-805D-F2ADC4AF9EE9}"/>
                </c:ext>
              </c:extLst>
            </c:dLbl>
            <c:numFmt formatCode="#,##0" sourceLinked="0"/>
            <c:spPr>
              <a:noFill/>
              <a:ln>
                <a:noFill/>
              </a:ln>
              <a:effectLst/>
            </c:spPr>
            <c:txPr>
              <a:bodyPr wrap="square" lIns="38100" tIns="19050" rIns="38100" bIns="19050" anchor="ctr">
                <a:spAutoFit/>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a:solidFill>
                        <a:srgbClr val="000000">
                          <a:lumMod val="65000"/>
                          <a:lumOff val="35000"/>
                        </a:srgbClr>
                      </a:solidFill>
                    </a:ln>
                  </c:spPr>
                </c15:leaderLines>
              </c:ext>
            </c:extLst>
          </c:dLbls>
          <c:cat>
            <c:strRef>
              <c:f>Sheet1!$A$2:$A$8</c:f>
              <c:strCache>
                <c:ptCount val="7"/>
                <c:pt idx="0">
                  <c:v>Air pollution and emissions</c:v>
                </c:pt>
                <c:pt idx="1">
                  <c:v>Drilling and extraction</c:v>
                </c:pt>
                <c:pt idx="2">
                  <c:v>Infrastructure and planning</c:v>
                </c:pt>
                <c:pt idx="3">
                  <c:v>Animals</c:v>
                </c:pt>
                <c:pt idx="4">
                  <c:v>Other</c:v>
                </c:pt>
                <c:pt idx="5">
                  <c:v>Water pollution</c:v>
                </c:pt>
                <c:pt idx="6">
                  <c:v>Toxic substances and safety</c:v>
                </c:pt>
              </c:strCache>
            </c:strRef>
          </c:cat>
          <c:val>
            <c:numRef>
              <c:f>Sheet1!$C$2:$C$8</c:f>
              <c:numCache>
                <c:formatCode>0.00</c:formatCode>
                <c:ptCount val="7"/>
                <c:pt idx="0">
                  <c:v>14</c:v>
                </c:pt>
                <c:pt idx="1">
                  <c:v>9</c:v>
                </c:pt>
                <c:pt idx="2">
                  <c:v>1</c:v>
                </c:pt>
                <c:pt idx="3">
                  <c:v>1</c:v>
                </c:pt>
                <c:pt idx="4">
                  <c:v>4</c:v>
                </c:pt>
                <c:pt idx="5">
                  <c:v>2</c:v>
                </c:pt>
                <c:pt idx="6">
                  <c:v>1</c:v>
                </c:pt>
              </c:numCache>
            </c:numRef>
          </c:val>
          <c:extLst>
            <c:ext xmlns:c16="http://schemas.microsoft.com/office/drawing/2014/chart" uri="{C3380CC4-5D6E-409C-BE32-E72D297353CC}">
              <c16:uniqueId val="{00000003-CAFB-41C6-805D-F2ADC4AF9EE9}"/>
            </c:ext>
          </c:extLst>
        </c:ser>
        <c:dLbls>
          <c:showLegendKey val="0"/>
          <c:showVal val="0"/>
          <c:showCatName val="0"/>
          <c:showSerName val="0"/>
          <c:showPercent val="0"/>
          <c:showBubbleSize val="0"/>
        </c:dLbls>
        <c:gapWidth val="150"/>
        <c:overlap val="100"/>
        <c:axId val="-2145141688"/>
        <c:axId val="-2145018744"/>
      </c:barChart>
      <c:dateAx>
        <c:axId val="-2145141688"/>
        <c:scaling>
          <c:orientation val="minMax"/>
        </c:scaling>
        <c:delete val="0"/>
        <c:axPos val="b"/>
        <c:numFmt formatCode="[$-409]mmm\-yy;@" sourceLinked="0"/>
        <c:majorTickMark val="none"/>
        <c:minorTickMark val="none"/>
        <c:tickLblPos val="nextTo"/>
        <c:spPr>
          <a:ln w="3157">
            <a:solidFill>
              <a:srgbClr val="808080"/>
            </a:solidFill>
            <a:prstDash val="solid"/>
          </a:ln>
        </c:spPr>
        <c:txPr>
          <a:bodyPr rot="0" vert="horz"/>
          <a:lstStyle/>
          <a:p>
            <a:pPr>
              <a:defRPr sz="1000" b="0" i="0" u="none" strike="noStrike" baseline="0">
                <a:solidFill>
                  <a:srgbClr val="000000"/>
                </a:solidFill>
                <a:latin typeface="Verdana" panose="020B0604030504040204" pitchFamily="34" charset="0"/>
                <a:ea typeface="Verdana" panose="020B0604030504040204" pitchFamily="34" charset="0"/>
                <a:cs typeface="Calibri Light"/>
              </a:defRPr>
            </a:pPr>
            <a:endParaRPr lang="en-US"/>
          </a:p>
        </c:txPr>
        <c:crossAx val="-2145018744"/>
        <c:crosses val="autoZero"/>
        <c:auto val="1"/>
        <c:lblOffset val="100"/>
        <c:baseTimeUnit val="months"/>
        <c:majorTimeUnit val="months"/>
        <c:minorTimeUnit val="months"/>
      </c:dateAx>
      <c:valAx>
        <c:axId val="-2145018744"/>
        <c:scaling>
          <c:orientation val="minMax"/>
          <c:min val="0"/>
        </c:scaling>
        <c:delete val="1"/>
        <c:axPos val="l"/>
        <c:numFmt formatCode="0.00" sourceLinked="1"/>
        <c:majorTickMark val="out"/>
        <c:minorTickMark val="none"/>
        <c:tickLblPos val="nextTo"/>
        <c:crossAx val="-2145141688"/>
        <c:crosses val="autoZero"/>
        <c:crossBetween val="between"/>
      </c:valAx>
      <c:spPr>
        <a:noFill/>
        <a:ln w="25356">
          <a:noFill/>
        </a:ln>
      </c:spPr>
    </c:plotArea>
    <c:plotVisOnly val="1"/>
    <c:dispBlanksAs val="gap"/>
    <c:showDLblsOverMax val="0"/>
  </c:chart>
  <c:spPr>
    <a:noFill/>
    <a:ln>
      <a:noFill/>
    </a:ln>
  </c:spPr>
  <c:txPr>
    <a:bodyPr/>
    <a:lstStyle/>
    <a:p>
      <a:pPr>
        <a:defRPr sz="1198" b="0" i="0" u="none" strike="noStrike" baseline="0">
          <a:solidFill>
            <a:srgbClr val="000000"/>
          </a:solidFill>
          <a:latin typeface="Calibri Light"/>
          <a:ea typeface="Calibri Light"/>
          <a:cs typeface="Calibri Light"/>
        </a:defRPr>
      </a:pPr>
      <a:endParaRPr lang="en-US"/>
    </a:p>
  </c:txPr>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8F1F70-7457-6B4F-A6BF-B936E7F0A76F}" type="datetimeFigureOut">
              <a:rPr lang="en-US" smtClean="0"/>
              <a:t>3/10/2020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A30D98-3CFB-2A4E-8B22-C0A6CC35C491}" type="slidenum">
              <a:rPr lang="en-US" smtClean="0"/>
              <a:t>‹#›</a:t>
            </a:fld>
            <a:endParaRPr lang="en-US"/>
          </a:p>
        </p:txBody>
      </p:sp>
    </p:spTree>
    <p:extLst>
      <p:ext uri="{BB962C8B-B14F-4D97-AF65-F5344CB8AC3E}">
        <p14:creationId xmlns:p14="http://schemas.microsoft.com/office/powerpoint/2010/main" val="71274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8" Type="http://schemas.openxmlformats.org/officeDocument/2006/relationships/hyperlink" Target="https://www.energy.senate.gov/public/index.cfm/hearings-and-business-meetings?ID=83B728AC-6708-40D6-9B96-CC007F5B5906" TargetMode="External"/><Relationship Id="rId3" Type="http://schemas.openxmlformats.org/officeDocument/2006/relationships/hyperlink" Target="https://www.houstonchronicle.com/business/energy/article/TSA-under-scrutiny-over-pipeline-security-failures-13835558.php" TargetMode="External"/><Relationship Id="rId7" Type="http://schemas.openxmlformats.org/officeDocument/2006/relationships/hyperlink" Target="https://dailyenergyinsider.com/news/19746-experts-eye-government-role-in-expansion-of-energy-storage/"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energycommerce.house.gov/committee-activity/hearings/hearing-on-the-state-of-pipeline-safety-and-security-in-America" TargetMode="External"/><Relationship Id="rId11" Type="http://schemas.openxmlformats.org/officeDocument/2006/relationships/hyperlink" Target="https://dailyenergyinsider.com/news/21793-senate-hearing-explores-how-minerals-foster-clean-energy-technologies/" TargetMode="External"/><Relationship Id="rId5" Type="http://schemas.openxmlformats.org/officeDocument/2006/relationships/hyperlink" Target="https://www.zdnet.com/article/only-six-tsa-staffers-are-overseeing-us-oil-gas-pipeline-security/" TargetMode="External"/><Relationship Id="rId10" Type="http://schemas.openxmlformats.org/officeDocument/2006/relationships/hyperlink" Target="https://www.energy.senate.gov/public/index.cfm/hearings-and-business-meetings?ID=6E657E37-F7D6-43DE-88CE-E3D2969AC3D0" TargetMode="External"/><Relationship Id="rId4" Type="http://schemas.openxmlformats.org/officeDocument/2006/relationships/hyperlink" Target="https://www.gao.gov/products/GAO-19-542T" TargetMode="External"/><Relationship Id="rId9" Type="http://schemas.openxmlformats.org/officeDocument/2006/relationships/hyperlink" Target="https://energycommerce.house.gov/committee-activity/hearings/hearing-on-building-a-100-percent-clean-economy-solutions-for-the-us-0" TargetMode="Externa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s://www.epw.senate.gov/public/index.cfm/2019/6/bipartisan-carbon-capture-bill-passes-the-senate-in-defense-authorization-legislation" TargetMode="External"/><Relationship Id="rId3" Type="http://schemas.openxmlformats.org/officeDocument/2006/relationships/hyperlink" Target="https://www.congress.gov/bill/116th-congress/house-bill/5120/" TargetMode="External"/><Relationship Id="rId7" Type="http://schemas.openxmlformats.org/officeDocument/2006/relationships/hyperlink" Target="https://www.congress.gov/bill/116th-congress/senate-bill/1790/" TargetMode="External"/><Relationship Id="rId2" Type="http://schemas.openxmlformats.org/officeDocument/2006/relationships/slide" Target="../slides/slide16.xml"/><Relationship Id="rId1" Type="http://schemas.openxmlformats.org/officeDocument/2006/relationships/notesMaster" Target="../notesMasters/notesMaster1.xml"/><Relationship Id="rId6" Type="http://schemas.openxmlformats.org/officeDocument/2006/relationships/hyperlink" Target="https://www.congress.gov/bill/116th-congress/senate-bill/383/actions" TargetMode="External"/><Relationship Id="rId5" Type="http://schemas.openxmlformats.org/officeDocument/2006/relationships/hyperlink" Target="https://www.congress.gov/bill/116th-congress/house-bill/1166/actions" TargetMode="External"/><Relationship Id="rId10" Type="http://schemas.openxmlformats.org/officeDocument/2006/relationships/hyperlink" Target="https://www.politico.com/newsletters/morning-energy/2019/12/10/what-made-the-ndaa-cut-783509" TargetMode="External"/><Relationship Id="rId4" Type="http://schemas.openxmlformats.org/officeDocument/2006/relationships/hyperlink" Target="https://energycommerce.house.gov/newsroom/press-releases/committee-chairs-defazio-and-pallone-unveil-major-pipeline-bill-that-will" TargetMode="External"/><Relationship Id="rId9" Type="http://schemas.openxmlformats.org/officeDocument/2006/relationships/hyperlink" Target="https://www.congress.gov/bill/116th-congress/house-bill/2114/all-actions-without-amendments?q=%7B%22search%22%3A%5B%22energy%22%5D%7D&amp;s=9&amp;r=8"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nytimes.com/interactive/2019/climate/trump-environment-rollbacks.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pa.gov/sites/production/files/2019-06/documents/bser_and_eg_fact_sheet_6.18.19_final.pdf"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epa.gov/sites/production/files/2019-06/documents/ace_ria_fact_sheet_6.18.19_final.pdf"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pbs.org/newshour/nation/automakers-side-with-trump-in-legal-fight-with-california" TargetMode="External"/><Relationship Id="rId7" Type="http://schemas.openxmlformats.org/officeDocument/2006/relationships/hyperlink" Target="https://www.dgs.ca.gov/Press-Releases/Page-Content/News-List-Folder/State-Announces-New-Purchasing-Policies-to-Reduce-Greenhouse-Gas-Emissions"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scientificamerican.com/article/rollback-of-california-car-rules-will-cause-emissions-to-spike/" TargetMode="External"/><Relationship Id="rId5" Type="http://schemas.openxmlformats.org/officeDocument/2006/relationships/hyperlink" Target="https://www.nytimes.com/2018/08/02/climate/trump-auto-emissions-california.html?module=inline" TargetMode="External"/><Relationship Id="rId4" Type="http://schemas.openxmlformats.org/officeDocument/2006/relationships/hyperlink" Target="https://apnews.com/557dac75254a4342b4176c064a534e3b"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nergy.gov/contributors/dan-brouillette"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www.politico.com/news/2019/10/03/rick-perry-expected-to-resign-000189" TargetMode="External"/><Relationship Id="rId4" Type="http://schemas.openxmlformats.org/officeDocument/2006/relationships/hyperlink" Target="https://www.nytimes.com/2019/12/02/climate/dan-brouillette-energy-secretary.html"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twitter.com/CLaFleurFERC/status/1141783991982395393"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natlawreview.com/article/hydro-newsletter-volume-6-issue-12"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30D98-3CFB-2A4E-8B22-C0A6CC35C491}" type="slidenum">
              <a:rPr lang="en-US" smtClean="0"/>
              <a:t>3</a:t>
            </a:fld>
            <a:endParaRPr lang="en-US"/>
          </a:p>
        </p:txBody>
      </p:sp>
    </p:spTree>
    <p:extLst>
      <p:ext uri="{BB962C8B-B14F-4D97-AF65-F5344CB8AC3E}">
        <p14:creationId xmlns:p14="http://schemas.microsoft.com/office/powerpoint/2010/main" val="574953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James Osborne, “ TSA under scrutiny</a:t>
            </a:r>
            <a:r>
              <a:rPr lang="en-US" baseline="0" dirty="0"/>
              <a:t> over pipeline security failures,” Houston Chronicle, May 10, 2019, </a:t>
            </a:r>
            <a:r>
              <a:rPr lang="en-US" dirty="0">
                <a:hlinkClick r:id="rId3"/>
              </a:rPr>
              <a:t>https://www.houstonchronicle.com/business/energy/article/TSA-under-scrutiny-over-pipeline-security-failures-13835558.php</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a:t>
            </a:r>
            <a:r>
              <a:rPr lang="en-US" sz="1200" b="0" i="0" kern="1200" dirty="0">
                <a:solidFill>
                  <a:schemeClr val="tx1"/>
                </a:solidFill>
                <a:effectLst/>
                <a:latin typeface="+mn-lt"/>
                <a:ea typeface="+mn-ea"/>
                <a:cs typeface="+mn-cs"/>
              </a:rPr>
              <a:t>Actions Needed to Address Weaknesses in TSA's Pipeline Security Program Management,” GAO, May</a:t>
            </a:r>
            <a:r>
              <a:rPr lang="en-US" sz="1200" b="0" i="0" kern="1200" baseline="0" dirty="0">
                <a:solidFill>
                  <a:schemeClr val="tx1"/>
                </a:solidFill>
                <a:effectLst/>
                <a:latin typeface="+mn-lt"/>
                <a:ea typeface="+mn-ea"/>
                <a:cs typeface="+mn-cs"/>
              </a:rPr>
              <a:t> 1, 2019, </a:t>
            </a:r>
            <a:r>
              <a:rPr lang="en-US" dirty="0">
                <a:hlinkClick r:id="rId4"/>
              </a:rPr>
              <a:t>https://www.gao.gov/products/GAO-19-542T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err="1"/>
              <a:t>Catalin</a:t>
            </a:r>
            <a:r>
              <a:rPr lang="en-US" dirty="0"/>
              <a:t> </a:t>
            </a:r>
            <a:r>
              <a:rPr lang="en-US" dirty="0" err="1"/>
              <a:t>Cimpau</a:t>
            </a:r>
            <a:r>
              <a:rPr lang="en-US" dirty="0"/>
              <a:t>,</a:t>
            </a:r>
            <a:r>
              <a:rPr lang="en-US" baseline="0" dirty="0"/>
              <a:t> “Only six TSA staffers are overseeing US oil &amp; gas pipeline security,” ZDNet, May 2, 2019, </a:t>
            </a:r>
            <a:r>
              <a:rPr lang="en-US" dirty="0">
                <a:hlinkClick r:id="rId5"/>
              </a:rPr>
              <a:t>https://www.zdnet.com/article/only-six-tsa-staffers-are-overseeing-us-oil-gas-pipeline-security/</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“Hearing on ‘The state</a:t>
            </a:r>
            <a:r>
              <a:rPr lang="en-US" baseline="0" dirty="0"/>
              <a:t> of pipeline safety and security in America’,” House Committee on Energy &amp; Commerce, accessed June 28, 2109, </a:t>
            </a:r>
            <a:r>
              <a:rPr lang="en-US" dirty="0">
                <a:hlinkClick r:id="rId6"/>
              </a:rPr>
              <a:t>https://energycommerce.house.gov/committee-activity/hearings/hearing-on-the-state-of-pipeline-safety-and-security-in-America</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Ed Roberts, “Experts eye government role in expansion of energy</a:t>
            </a:r>
            <a:r>
              <a:rPr lang="en-US" baseline="0" dirty="0"/>
              <a:t> storage,” Daily Energy Insider, June 4, 2019, </a:t>
            </a:r>
            <a:r>
              <a:rPr lang="en-US" dirty="0">
                <a:hlinkClick r:id="rId7"/>
              </a:rPr>
              <a:t>https://dailyenergyinsider.com/news/19746-experts-eye-government-role-in-expansion-of-energy-storage/</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“Full Committee Hearing to Examine Expanded Deployment of Grid-Scale Energy Storage,” US Senate Committee on Energy &amp; Natural Resources, June 4, 2019, </a:t>
            </a:r>
            <a:r>
              <a:rPr lang="en-US" dirty="0">
                <a:hlinkClick r:id="rId8"/>
              </a:rPr>
              <a:t>https://www.energy.senate.gov/public/index.cfm/hearings-and-business-meetings?ID=83B728AC-6708-40D6-9B96-CC007F5B5906</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“HEARING ON ‘BUILDING A 100 PERCENT CLEAN ECONOMY: SOLUTIONS FOR THE U.S. POWER SECTOR’” US House Committee on Energy &amp; Commerce, accessed December 10, 2019, </a:t>
            </a:r>
            <a:r>
              <a:rPr lang="en-US" dirty="0">
                <a:hlinkClick r:id="rId9"/>
              </a:rPr>
              <a:t>https://energycommerce.house.gov/committee-activity/hearings/hearing-on-building-a-100-percent-clean-economy-solutions-for-the-us-0</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“Full Committee Hearing on Minerals and Clean Energy Technologies,” US Senate Committee on Energy and Natural Resources, accessed September 23, 2019, </a:t>
            </a:r>
            <a:r>
              <a:rPr lang="en-US" dirty="0">
                <a:hlinkClick r:id="rId10"/>
              </a:rPr>
              <a:t>https://www.energy.senate.gov/public/index.cfm/hearings-and-business-meetings?ID=6E657E37-F7D6-43DE-88CE-E3D2969AC3D0</a:t>
            </a:r>
            <a:endParaRPr lang="en-US" dirty="0"/>
          </a:p>
          <a:p>
            <a:endParaRPr lang="en-US" dirty="0"/>
          </a:p>
          <a:p>
            <a:r>
              <a:rPr lang="en-US" dirty="0"/>
              <a:t>“Opening Statement, Hearing to Examine the Minerals Needed for Clean Energy, Senator Lisa Murkowski,” US Senate Committee on Energy and Natural Resources, September 17, 2019, https://www.energy.senate.gov/public/index.cfm/files/serve?File_id=90200473-B75C-4D51-9014-55E57E84B937</a:t>
            </a:r>
          </a:p>
          <a:p>
            <a:endParaRPr lang="en-US" dirty="0"/>
          </a:p>
          <a:p>
            <a:r>
              <a:rPr lang="en-US" dirty="0"/>
              <a:t>Dave </a:t>
            </a:r>
            <a:r>
              <a:rPr lang="en-US" dirty="0" err="1"/>
              <a:t>Kovaleski</a:t>
            </a:r>
            <a:r>
              <a:rPr lang="en-US" dirty="0"/>
              <a:t>, “Senate hearing explores how minerals foster clean energy technologies,” Daily Energy Insider, September 19, 2019, </a:t>
            </a:r>
            <a:r>
              <a:rPr lang="en-US" dirty="0">
                <a:hlinkClick r:id="rId11"/>
              </a:rPr>
              <a:t>https://dailyenergyinsider.com/news/21793-senate-hearing-explores-how-minerals-foster-clean-energy-technologies/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D556A13F-28BC-9E49-9D0E-49492B51710C}" type="slidenum">
              <a:rPr lang="en-US" smtClean="0"/>
              <a:t>15</a:t>
            </a:fld>
            <a:endParaRPr lang="en-US"/>
          </a:p>
        </p:txBody>
      </p:sp>
    </p:spTree>
    <p:extLst>
      <p:ext uri="{BB962C8B-B14F-4D97-AF65-F5344CB8AC3E}">
        <p14:creationId xmlns:p14="http://schemas.microsoft.com/office/powerpoint/2010/main" val="4093215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p>
          <a:p>
            <a:endParaRPr lang="en-US" dirty="0"/>
          </a:p>
          <a:p>
            <a:r>
              <a:rPr lang="en-US" dirty="0"/>
              <a:t>“H.R.5120 - SAFER Pipelines Act of 2019,” Congress.gov,</a:t>
            </a:r>
            <a:r>
              <a:rPr lang="en-US" baseline="0" dirty="0"/>
              <a:t> Accessed December 5, 2019,</a:t>
            </a:r>
            <a:endParaRPr lang="en-US" dirty="0"/>
          </a:p>
          <a:p>
            <a:r>
              <a:rPr lang="en-US" dirty="0">
                <a:hlinkClick r:id="rId3"/>
              </a:rPr>
              <a:t>https://www.congress.gov/bill/116th-congress/house-bill/5120/</a:t>
            </a:r>
            <a:r>
              <a:rPr lang="en-US" dirty="0"/>
              <a:t>.</a:t>
            </a:r>
          </a:p>
          <a:p>
            <a:endParaRPr lang="en-US" dirty="0"/>
          </a:p>
          <a:p>
            <a:r>
              <a:rPr lang="en-US" dirty="0"/>
              <a:t>“Committee Chairs DeFazio and Pallone Unveil Major Pipeline Bill that Will Help Combat Climate Change, Improve Public Safety, and Hold Operators Accountable for Egregious Violations,” House Committee</a:t>
            </a:r>
            <a:r>
              <a:rPr lang="en-US" baseline="0" dirty="0"/>
              <a:t> on Energy and Commerce, November 15, 2019,</a:t>
            </a:r>
          </a:p>
          <a:p>
            <a:r>
              <a:rPr lang="en-US" dirty="0">
                <a:hlinkClick r:id="rId4"/>
              </a:rPr>
              <a:t>https://energycommerce.house.gov/newsroom/press-releases/committee-chairs-defazio-and-pallone-unveil-major-pipeline-bill-that-will</a:t>
            </a:r>
            <a:r>
              <a:rPr lang="en-US" dirty="0"/>
              <a:t>.</a:t>
            </a:r>
          </a:p>
          <a:p>
            <a:endParaRPr lang="en-US" dirty="0"/>
          </a:p>
          <a:p>
            <a:r>
              <a:rPr lang="en-US" dirty="0"/>
              <a:t>"H.R. 1166 - USE IT Act," Congress.gov, Accessed December 5, 2019,</a:t>
            </a:r>
          </a:p>
          <a:p>
            <a:r>
              <a:rPr lang="en-US" dirty="0">
                <a:hlinkClick r:id="rId5"/>
              </a:rPr>
              <a:t>https://www.congress.gov/bill/116th-congress/house-bill/1166/</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“S.383 - USE IT Act," Congress.gov, Accessed December 5, 2019,</a:t>
            </a:r>
          </a:p>
          <a:p>
            <a:r>
              <a:rPr lang="en-US" dirty="0">
                <a:hlinkClick r:id="rId6"/>
              </a:rPr>
              <a:t>https://www.congress.gov/bill/116th-congress/senate-bill/383/</a:t>
            </a:r>
            <a:r>
              <a:rPr lang="en-US" dirty="0"/>
              <a:t>.</a:t>
            </a:r>
          </a:p>
          <a:p>
            <a:endParaRPr lang="en-US" dirty="0"/>
          </a:p>
          <a:p>
            <a:r>
              <a:rPr lang="en-US" dirty="0"/>
              <a:t>“S.1790:</a:t>
            </a:r>
            <a:r>
              <a:rPr lang="en-US" baseline="0" dirty="0"/>
              <a:t> </a:t>
            </a:r>
            <a:r>
              <a:rPr lang="en-US" dirty="0"/>
              <a:t>National Defense Authorization Act for Fiscal Year 2020,” Congress.gov, Accessed</a:t>
            </a:r>
            <a:r>
              <a:rPr lang="en-US" baseline="0" dirty="0"/>
              <a:t> December 5, 2019,</a:t>
            </a:r>
            <a:endParaRPr lang="en-US" dirty="0"/>
          </a:p>
          <a:p>
            <a:r>
              <a:rPr lang="en-US" dirty="0">
                <a:hlinkClick r:id="rId7"/>
              </a:rPr>
              <a:t>https://www.congress.gov/bill/116th-congress/senate-bill/1790/</a:t>
            </a:r>
            <a:r>
              <a:rPr lang="en-US" dirty="0"/>
              <a:t>.</a:t>
            </a:r>
          </a:p>
          <a:p>
            <a:endParaRPr lang="en-US" dirty="0"/>
          </a:p>
          <a:p>
            <a:r>
              <a:rPr lang="en-US" dirty="0"/>
              <a:t>"Bipartisan Carbon Capture Bill Passes the Senate in Defense Authorization Legislation," U.S. Senate Committee on Environment and Public Works, June 27, 2019,</a:t>
            </a:r>
          </a:p>
          <a:p>
            <a:r>
              <a:rPr lang="en-US" dirty="0">
                <a:hlinkClick r:id="rId8"/>
              </a:rPr>
              <a:t>https://www.epw.senate.gov/public/index.cfm/2019/6/bipartisan-carbon-capture-bill-passes-the-senate-in-defense-authorization-legislation</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"H.R.2114 - Enhancing State Energy Security Planning and Emergency Preparedness Act of 2019," Congress.gov, Accessed December 5, 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9"/>
              </a:rPr>
              <a:t>https://www.congress.gov/bill/116th-congress/house-bill/2114/</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Kelsey </a:t>
            </a:r>
            <a:r>
              <a:rPr lang="en-US" dirty="0" err="1"/>
              <a:t>Tamborrino</a:t>
            </a:r>
            <a:r>
              <a:rPr lang="en-US" dirty="0"/>
              <a:t>, “What made</a:t>
            </a:r>
            <a:r>
              <a:rPr lang="en-US" baseline="0" dirty="0"/>
              <a:t> the NDAA cut?” Politico, December 10, 2019, </a:t>
            </a:r>
            <a:r>
              <a:rPr lang="en-US" dirty="0">
                <a:hlinkClick r:id="rId10"/>
              </a:rPr>
              <a:t>https://www.politico.com/newsletters/morning-energy/2019/12/10/what-made-the-ndaa-cut-783509</a:t>
            </a:r>
            <a:r>
              <a:rPr lang="en-US" dirty="0"/>
              <a:t>.</a:t>
            </a:r>
          </a:p>
        </p:txBody>
      </p:sp>
      <p:sp>
        <p:nvSpPr>
          <p:cNvPr id="4" name="Slide Number Placeholder 3"/>
          <p:cNvSpPr>
            <a:spLocks noGrp="1"/>
          </p:cNvSpPr>
          <p:nvPr>
            <p:ph type="sldNum" sz="quarter" idx="10"/>
          </p:nvPr>
        </p:nvSpPr>
        <p:spPr/>
        <p:txBody>
          <a:bodyPr/>
          <a:lstStyle/>
          <a:p>
            <a:fld id="{9A3F0B2D-7785-4EC0-9F4A-91A1149DEB67}" type="slidenum">
              <a:rPr lang="en-US" smtClean="0"/>
              <a:t>16</a:t>
            </a:fld>
            <a:endParaRPr lang="en-US" dirty="0"/>
          </a:p>
        </p:txBody>
      </p:sp>
    </p:spTree>
    <p:extLst>
      <p:ext uri="{BB962C8B-B14F-4D97-AF65-F5344CB8AC3E}">
        <p14:creationId xmlns:p14="http://schemas.microsoft.com/office/powerpoint/2010/main" val="447281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30D98-3CFB-2A4E-8B22-C0A6CC35C491}" type="slidenum">
              <a:rPr lang="en-US" smtClean="0"/>
              <a:t>17</a:t>
            </a:fld>
            <a:endParaRPr lang="en-US"/>
          </a:p>
        </p:txBody>
      </p:sp>
    </p:spTree>
    <p:extLst>
      <p:ext uri="{BB962C8B-B14F-4D97-AF65-F5344CB8AC3E}">
        <p14:creationId xmlns:p14="http://schemas.microsoft.com/office/powerpoint/2010/main" val="3471295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30D98-3CFB-2A4E-8B22-C0A6CC35C491}" type="slidenum">
              <a:rPr lang="en-US" smtClean="0"/>
              <a:t>4</a:t>
            </a:fld>
            <a:endParaRPr lang="en-US"/>
          </a:p>
        </p:txBody>
      </p:sp>
    </p:spTree>
    <p:extLst>
      <p:ext uri="{BB962C8B-B14F-4D97-AF65-F5344CB8AC3E}">
        <p14:creationId xmlns:p14="http://schemas.microsoft.com/office/powerpoint/2010/main" val="2450732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30D98-3CFB-2A4E-8B22-C0A6CC35C491}" type="slidenum">
              <a:rPr lang="en-US" smtClean="0"/>
              <a:t>5</a:t>
            </a:fld>
            <a:endParaRPr lang="en-US"/>
          </a:p>
        </p:txBody>
      </p:sp>
    </p:spTree>
    <p:extLst>
      <p:ext uri="{BB962C8B-B14F-4D97-AF65-F5344CB8AC3E}">
        <p14:creationId xmlns:p14="http://schemas.microsoft.com/office/powerpoint/2010/main" val="2029098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Sources: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Nadja</a:t>
            </a:r>
            <a:r>
              <a:rPr lang="en-US" dirty="0"/>
              <a:t> Popovich, Livia </a:t>
            </a:r>
            <a:r>
              <a:rPr lang="en-US" dirty="0" err="1"/>
              <a:t>Albeck-Ripka</a:t>
            </a:r>
            <a:r>
              <a:rPr lang="en-US" dirty="0"/>
              <a:t>, Kendra Pierre-Louis,</a:t>
            </a:r>
            <a:r>
              <a:rPr lang="en-US" baseline="0" dirty="0"/>
              <a:t> “</a:t>
            </a:r>
            <a:r>
              <a:rPr lang="en-US" sz="1200" b="0" i="0" kern="1200" dirty="0">
                <a:solidFill>
                  <a:schemeClr val="tx1"/>
                </a:solidFill>
                <a:effectLst/>
                <a:latin typeface="+mn-lt"/>
                <a:ea typeface="+mn-ea"/>
                <a:cs typeface="+mn-cs"/>
              </a:rPr>
              <a:t>85 Environmental Rules Being</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Rolled Back Under Trump,” The New York Times, updated</a:t>
            </a:r>
            <a:r>
              <a:rPr lang="en-US" sz="1200" b="0" i="0" kern="1200" baseline="0" dirty="0">
                <a:solidFill>
                  <a:schemeClr val="tx1"/>
                </a:solidFill>
                <a:effectLst/>
                <a:latin typeface="+mn-lt"/>
                <a:ea typeface="+mn-ea"/>
                <a:cs typeface="+mn-cs"/>
              </a:rPr>
              <a:t> September 12, 2019, </a:t>
            </a:r>
            <a:r>
              <a:rPr lang="en-US" dirty="0">
                <a:hlinkClick r:id="rId3"/>
              </a:rPr>
              <a:t>https://www.nytimes.com/interactive/2019/climate/trump-environment-rollbacks.html</a:t>
            </a:r>
            <a:r>
              <a:rPr lang="en-US" dirty="0"/>
              <a:t>.</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556A13F-28BC-9E49-9D0E-49492B51710C}" type="slidenum">
              <a:rPr lang="en-US" smtClean="0"/>
              <a:t>6</a:t>
            </a:fld>
            <a:endParaRPr lang="en-US"/>
          </a:p>
        </p:txBody>
      </p:sp>
    </p:spTree>
    <p:extLst>
      <p:ext uri="{BB962C8B-B14F-4D97-AF65-F5344CB8AC3E}">
        <p14:creationId xmlns:p14="http://schemas.microsoft.com/office/powerpoint/2010/main" val="325088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“FACT SHEET</a:t>
            </a:r>
            <a:r>
              <a:rPr lang="en-US" sz="1200" b="0" i="0" kern="1200" baseline="0" dirty="0">
                <a:solidFill>
                  <a:schemeClr val="tx1"/>
                </a:solidFill>
                <a:effectLst/>
                <a:latin typeface="+mn-lt"/>
                <a:ea typeface="+mn-ea"/>
                <a:cs typeface="+mn-cs"/>
              </a:rPr>
              <a:t> - </a:t>
            </a:r>
            <a:r>
              <a:rPr lang="en-US" sz="1200" b="0" i="0" kern="1200" dirty="0">
                <a:solidFill>
                  <a:schemeClr val="tx1"/>
                </a:solidFill>
                <a:effectLst/>
                <a:latin typeface="+mn-lt"/>
                <a:ea typeface="+mn-ea"/>
                <a:cs typeface="+mn-cs"/>
              </a:rPr>
              <a:t>The Affordable Clean Energy Rule (ACE),” EPA,</a:t>
            </a:r>
            <a:r>
              <a:rPr lang="en-US" sz="1200" b="0" i="0" kern="1200" baseline="0" dirty="0">
                <a:solidFill>
                  <a:schemeClr val="tx1"/>
                </a:solidFill>
                <a:effectLst/>
                <a:latin typeface="+mn-lt"/>
                <a:ea typeface="+mn-ea"/>
                <a:cs typeface="+mn-cs"/>
              </a:rPr>
              <a:t> accessed June 20, 2019, </a:t>
            </a:r>
            <a:r>
              <a:rPr lang="en-US" dirty="0">
                <a:hlinkClick r:id="rId3"/>
              </a:rPr>
              <a:t>https://www.epa.gov/sites/production/files/2019-06/documents/bser_and_eg_fact_sheet_6.18.19_final.pdf</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t>
            </a:r>
            <a:r>
              <a:rPr lang="en-US" dirty="0"/>
              <a:t>FACT SHEET Regulatory Impact Analysis for the Affordable Clean Energy Rule (ACE) and Clean Power Plan Repeal,” EPA, accessed June 20,</a:t>
            </a:r>
            <a:r>
              <a:rPr lang="en-US" baseline="0" dirty="0"/>
              <a:t> 2019, </a:t>
            </a:r>
            <a:r>
              <a:rPr lang="en-US" dirty="0">
                <a:hlinkClick r:id="rId4"/>
              </a:rPr>
              <a:t>https://www.epa.gov/sites/production/files/2019-06/documents/ace_ria_fact_sheet_6.18.19_final.pdf</a:t>
            </a:r>
            <a:r>
              <a:rPr lang="en-US" dirty="0"/>
              <a:t>.</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0" kern="1200" dirty="0">
              <a:solidFill>
                <a:schemeClr val="tx1">
                  <a:lumMod val="50000"/>
                  <a:lumOff val="50000"/>
                </a:schemeClr>
              </a:solidFill>
              <a:latin typeface="+mn-lt"/>
              <a:ea typeface="+mn-ea"/>
              <a:cs typeface="Georgia"/>
            </a:endParaRPr>
          </a:p>
          <a:p>
            <a:endParaRPr lang="en-US" b="0" dirty="0"/>
          </a:p>
        </p:txBody>
      </p:sp>
      <p:sp>
        <p:nvSpPr>
          <p:cNvPr id="4" name="Slide Number Placeholder 3"/>
          <p:cNvSpPr>
            <a:spLocks noGrp="1"/>
          </p:cNvSpPr>
          <p:nvPr>
            <p:ph type="sldNum" sz="quarter" idx="10"/>
          </p:nvPr>
        </p:nvSpPr>
        <p:spPr/>
        <p:txBody>
          <a:bodyPr/>
          <a:lstStyle/>
          <a:p>
            <a:fld id="{9A3F0B2D-7785-4EC0-9F4A-91A1149DEB67}" type="slidenum">
              <a:rPr lang="en-US" smtClean="0"/>
              <a:t>7</a:t>
            </a:fld>
            <a:endParaRPr lang="en-US"/>
          </a:p>
        </p:txBody>
      </p:sp>
    </p:spTree>
    <p:extLst>
      <p:ext uri="{BB962C8B-B14F-4D97-AF65-F5344CB8AC3E}">
        <p14:creationId xmlns:p14="http://schemas.microsoft.com/office/powerpoint/2010/main" val="2208944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p>
          <a:p>
            <a:endParaRPr lang="en-US" dirty="0"/>
          </a:p>
          <a:p>
            <a:r>
              <a:rPr lang="en-US" dirty="0"/>
              <a:t>Ellen </a:t>
            </a:r>
            <a:r>
              <a:rPr lang="en-US" dirty="0" err="1"/>
              <a:t>Knickmeyer</a:t>
            </a:r>
            <a:r>
              <a:rPr lang="en-US" dirty="0"/>
              <a:t>, “Automakers side with Trump in legal fight with California,” </a:t>
            </a:r>
            <a:r>
              <a:rPr lang="en-US" i="1" dirty="0"/>
              <a:t>PBS News Hours</a:t>
            </a:r>
            <a:r>
              <a:rPr lang="en-US" dirty="0"/>
              <a:t>, October 29, 2019, </a:t>
            </a:r>
          </a:p>
          <a:p>
            <a:r>
              <a:rPr lang="en-US" dirty="0">
                <a:hlinkClick r:id="rId3"/>
              </a:rPr>
              <a:t>https://www.pbs.org/newshour/nation/automakers-side-with-trump-in-legal-fight-with-California</a:t>
            </a:r>
            <a:r>
              <a:rPr lang="en-US" dirty="0"/>
              <a:t>.</a:t>
            </a:r>
          </a:p>
          <a:p>
            <a:endParaRPr lang="en-US" dirty="0"/>
          </a:p>
          <a:p>
            <a:r>
              <a:rPr lang="en-US" dirty="0"/>
              <a:t>Adam Beam,</a:t>
            </a:r>
            <a:r>
              <a:rPr lang="en-US" baseline="0" dirty="0"/>
              <a:t> “23 states sue Trump to keep California’s auto emission rules,” </a:t>
            </a:r>
            <a:r>
              <a:rPr lang="en-US" i="1" baseline="0" dirty="0"/>
              <a:t>AP News</a:t>
            </a:r>
            <a:r>
              <a:rPr lang="en-US" baseline="0" dirty="0"/>
              <a:t>, September 20, 2019, </a:t>
            </a:r>
          </a:p>
          <a:p>
            <a:r>
              <a:rPr lang="en-US" dirty="0">
                <a:hlinkClick r:id="rId4"/>
              </a:rPr>
              <a:t>https://apnews.com/557dac75254a4342b4176c064a534e3b</a:t>
            </a:r>
            <a:r>
              <a:rPr lang="en-US" dirty="0"/>
              <a:t>.</a:t>
            </a:r>
          </a:p>
          <a:p>
            <a:endParaRPr lang="en-US" dirty="0"/>
          </a:p>
          <a:p>
            <a:r>
              <a:rPr lang="en-US" dirty="0"/>
              <a:t>Coral Davenport, “Trump Administration Unveils Its Plan to Relax Car Pollution Rules,” </a:t>
            </a:r>
            <a:r>
              <a:rPr lang="en-US" i="1" dirty="0"/>
              <a:t>The New York Times</a:t>
            </a:r>
            <a:r>
              <a:rPr lang="en-US" dirty="0"/>
              <a:t>,</a:t>
            </a:r>
            <a:r>
              <a:rPr lang="en-US" baseline="0" dirty="0"/>
              <a:t> August 2, 2018, </a:t>
            </a:r>
          </a:p>
          <a:p>
            <a:r>
              <a:rPr lang="en-US" dirty="0">
                <a:hlinkClick r:id="rId5"/>
              </a:rPr>
              <a:t>https://www.nytimes.com/2018/08/02/climate/trump-auto-emissions-california.html?module=inline</a:t>
            </a:r>
            <a:r>
              <a:rPr lang="en-US" dirty="0"/>
              <a:t>.</a:t>
            </a:r>
          </a:p>
          <a:p>
            <a:endParaRPr lang="en-US" dirty="0"/>
          </a:p>
          <a:p>
            <a:r>
              <a:rPr lang="en-US" dirty="0"/>
              <a:t>Maxine </a:t>
            </a:r>
            <a:r>
              <a:rPr lang="en-US" dirty="0" err="1"/>
              <a:t>Joselow</a:t>
            </a:r>
            <a:r>
              <a:rPr lang="en-US" dirty="0"/>
              <a:t>, “Rollback of California Car Rules Will Cause Emissions to Spike,” </a:t>
            </a:r>
            <a:r>
              <a:rPr lang="en-US" i="1" dirty="0"/>
              <a:t>Scientific American</a:t>
            </a:r>
            <a:r>
              <a:rPr lang="en-US" dirty="0"/>
              <a:t>, October 21, 2019, </a:t>
            </a:r>
          </a:p>
          <a:p>
            <a:r>
              <a:rPr lang="en-US" dirty="0">
                <a:hlinkClick r:id="rId6"/>
              </a:rPr>
              <a:t>https://www.scientificamerican.com/article/rollback-of-california-car-rules-will-cause-emissions-to-spike/</a:t>
            </a:r>
            <a:r>
              <a:rPr lang="en-US" dirty="0"/>
              <a:t>.</a:t>
            </a:r>
          </a:p>
          <a:p>
            <a:endParaRPr lang="en-US" dirty="0"/>
          </a:p>
          <a:p>
            <a:r>
              <a:rPr lang="en-US" dirty="0"/>
              <a:t>“State Announces New Purchasing Policies to Reduce Greenhouse Gas Emissions from the State’s Vehicle Fleet,” California Department of General Services, November 15, 2019,</a:t>
            </a:r>
          </a:p>
          <a:p>
            <a:r>
              <a:rPr lang="en-US" dirty="0">
                <a:hlinkClick r:id="rId7"/>
              </a:rPr>
              <a:t>https://www.dgs.ca.gov/Press-Releases/Page-Content/News-List-Folder/State-Announces-New-Purchasing-Policies-to-Reduce-Greenhouse-Gas-Emissions</a:t>
            </a:r>
            <a:r>
              <a:rPr lang="en-US" dirty="0"/>
              <a:t>.</a:t>
            </a:r>
          </a:p>
        </p:txBody>
      </p:sp>
      <p:sp>
        <p:nvSpPr>
          <p:cNvPr id="4" name="Slide Number Placeholder 3"/>
          <p:cNvSpPr>
            <a:spLocks noGrp="1"/>
          </p:cNvSpPr>
          <p:nvPr>
            <p:ph type="sldNum" sz="quarter" idx="10"/>
          </p:nvPr>
        </p:nvSpPr>
        <p:spPr/>
        <p:txBody>
          <a:bodyPr/>
          <a:lstStyle/>
          <a:p>
            <a:fld id="{D556A13F-28BC-9E49-9D0E-49492B51710C}" type="slidenum">
              <a:rPr lang="en-US" smtClean="0"/>
              <a:t>8</a:t>
            </a:fld>
            <a:endParaRPr lang="en-US"/>
          </a:p>
        </p:txBody>
      </p:sp>
    </p:spTree>
    <p:extLst>
      <p:ext uri="{BB962C8B-B14F-4D97-AF65-F5344CB8AC3E}">
        <p14:creationId xmlns:p14="http://schemas.microsoft.com/office/powerpoint/2010/main" val="2373853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a:t>
            </a:r>
          </a:p>
          <a:p>
            <a:endParaRPr lang="en-US" dirty="0"/>
          </a:p>
          <a:p>
            <a:r>
              <a:rPr lang="en-US" dirty="0"/>
              <a:t>“Dan </a:t>
            </a:r>
            <a:r>
              <a:rPr lang="en-US" dirty="0" err="1"/>
              <a:t>Brouillette</a:t>
            </a:r>
            <a:r>
              <a:rPr lang="en-US" dirty="0"/>
              <a:t>,” US</a:t>
            </a:r>
            <a:r>
              <a:rPr lang="en-US" baseline="0" dirty="0"/>
              <a:t> Department of Energy, accessed December 3, 2019,</a:t>
            </a:r>
            <a:endParaRPr lang="en-US" dirty="0"/>
          </a:p>
          <a:p>
            <a:r>
              <a:rPr lang="en-US" dirty="0">
                <a:hlinkClick r:id="rId3"/>
              </a:rPr>
              <a:t>https://www.energy.gov/contributors/dan-brouillette</a:t>
            </a:r>
            <a:r>
              <a:rPr lang="en-US" dirty="0"/>
              <a:t>.</a:t>
            </a:r>
          </a:p>
          <a:p>
            <a:endParaRPr lang="en-US" dirty="0"/>
          </a:p>
          <a:p>
            <a:r>
              <a:rPr lang="en-US" dirty="0"/>
              <a:t>Lisa Friedman, “Senate Confirms Dan </a:t>
            </a:r>
            <a:r>
              <a:rPr lang="en-US" dirty="0" err="1"/>
              <a:t>Brouillette</a:t>
            </a:r>
            <a:r>
              <a:rPr lang="en-US" dirty="0"/>
              <a:t> to Lead Energy Department,” </a:t>
            </a:r>
            <a:r>
              <a:rPr lang="en-US" i="1" dirty="0"/>
              <a:t>The</a:t>
            </a:r>
            <a:r>
              <a:rPr lang="en-US" i="1" baseline="0" dirty="0"/>
              <a:t> New York Times</a:t>
            </a:r>
            <a:r>
              <a:rPr lang="en-US" baseline="0" dirty="0"/>
              <a:t>, December 2, 2019,</a:t>
            </a:r>
            <a:endParaRPr lang="en-US" dirty="0"/>
          </a:p>
          <a:p>
            <a:r>
              <a:rPr lang="en-US" dirty="0">
                <a:hlinkClick r:id="rId4"/>
              </a:rPr>
              <a:t>https://www.nytimes.com/2019/12/02/climate/dan-brouillette-energy-secretary.html</a:t>
            </a:r>
            <a:r>
              <a:rPr lang="en-US" dirty="0"/>
              <a:t>.</a:t>
            </a:r>
          </a:p>
          <a:p>
            <a:endParaRPr lang="en-US" dirty="0"/>
          </a:p>
          <a:p>
            <a:r>
              <a:rPr lang="en-US" dirty="0"/>
              <a:t>“Tracking how many key positions Trump has filled so far,” </a:t>
            </a:r>
            <a:r>
              <a:rPr lang="en-US" i="1" dirty="0"/>
              <a:t>Washington Post</a:t>
            </a:r>
            <a:r>
              <a:rPr lang="en-US" i="1" baseline="0" dirty="0"/>
              <a:t> in Collaboration with the Partnership for Public Service</a:t>
            </a:r>
            <a:r>
              <a:rPr lang="en-US" baseline="0" dirty="0"/>
              <a:t>, accessed December 3, 2019,</a:t>
            </a:r>
          </a:p>
          <a:p>
            <a:r>
              <a:rPr lang="en-US" dirty="0">
                <a:hlinkClick r:id="rId4"/>
              </a:rPr>
              <a:t>https://www.nytimes.com/2019/12/02/climate/dan-brouillette-energy-secretary.html</a:t>
            </a:r>
            <a:r>
              <a:rPr lang="en-US" dirty="0"/>
              <a:t>.</a:t>
            </a:r>
          </a:p>
          <a:p>
            <a:endParaRPr lang="en-US" dirty="0"/>
          </a:p>
          <a:p>
            <a:r>
              <a:rPr lang="en-US" dirty="0"/>
              <a:t>Ben Lefebvre</a:t>
            </a:r>
            <a:r>
              <a:rPr lang="en-US" baseline="0" dirty="0"/>
              <a:t> and Theodoric Meyer, “Energy Secretary Rick Perry eyeing exit in November,” October 3, 2019, </a:t>
            </a:r>
            <a:r>
              <a:rPr lang="en-US" dirty="0">
                <a:hlinkClick r:id="rId5"/>
              </a:rPr>
              <a:t>https://www.politico.com/news/2019/10/03/rick-perry-expected-to-resign-000189</a:t>
            </a:r>
            <a:endParaRPr lang="en-US" dirty="0"/>
          </a:p>
          <a:p>
            <a:endParaRPr lang="en-US" dirty="0"/>
          </a:p>
          <a:p>
            <a:r>
              <a:rPr lang="en-US" dirty="0"/>
              <a:t>“Rick Perry,” US</a:t>
            </a:r>
            <a:r>
              <a:rPr lang="en-US" baseline="0" dirty="0"/>
              <a:t> Department of Energy, accessed December 10, 2019,</a:t>
            </a:r>
            <a:endParaRPr lang="en-US" dirty="0"/>
          </a:p>
          <a:p>
            <a:r>
              <a:rPr lang="en-US" dirty="0"/>
              <a:t>https://www.energy.gov/contributors/rick-perry.</a:t>
            </a:r>
          </a:p>
          <a:p>
            <a:endParaRPr lang="en-US" dirty="0"/>
          </a:p>
        </p:txBody>
      </p:sp>
      <p:sp>
        <p:nvSpPr>
          <p:cNvPr id="4" name="Slide Number Placeholder 3"/>
          <p:cNvSpPr>
            <a:spLocks noGrp="1"/>
          </p:cNvSpPr>
          <p:nvPr>
            <p:ph type="sldNum" sz="quarter" idx="10"/>
          </p:nvPr>
        </p:nvSpPr>
        <p:spPr/>
        <p:txBody>
          <a:bodyPr/>
          <a:lstStyle/>
          <a:p>
            <a:fld id="{D556A13F-28BC-9E49-9D0E-49492B51710C}" type="slidenum">
              <a:rPr lang="en-US" smtClean="0"/>
              <a:t>12</a:t>
            </a:fld>
            <a:endParaRPr lang="en-US"/>
          </a:p>
        </p:txBody>
      </p:sp>
    </p:spTree>
    <p:extLst>
      <p:ext uri="{BB962C8B-B14F-4D97-AF65-F5344CB8AC3E}">
        <p14:creationId xmlns:p14="http://schemas.microsoft.com/office/powerpoint/2010/main" val="247392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Sosurces</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Gavin Bade, “FERC’s LaFleur to step down after push from Senate Democrats,” Utility Dive, updated Feb. 1, 2019.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Rod </a:t>
            </a:r>
            <a:r>
              <a:rPr lang="en-US" sz="800" dirty="0" err="1">
                <a:solidFill>
                  <a:schemeClr val="tx1">
                    <a:lumMod val="50000"/>
                    <a:lumOff val="50000"/>
                  </a:schemeClr>
                </a:solidFill>
                <a:latin typeface="Georgia"/>
                <a:cs typeface="Georgia"/>
              </a:rPr>
              <a:t>Kuckro</a:t>
            </a:r>
            <a:r>
              <a:rPr lang="en-US" sz="800" dirty="0">
                <a:solidFill>
                  <a:schemeClr val="tx1">
                    <a:lumMod val="50000"/>
                    <a:lumOff val="50000"/>
                  </a:schemeClr>
                </a:solidFill>
                <a:latin typeface="Georgia"/>
                <a:cs typeface="Georgia"/>
              </a:rPr>
              <a:t>, “Commissioner Kevin McIntyre dies,” E&amp;E News, Jan. 3, 2019.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“Commissioner Cheryl A. LaFleur Biography,” FERC.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a:t>
            </a:r>
            <a:r>
              <a:rPr lang="en-US" sz="800" dirty="0" err="1">
                <a:solidFill>
                  <a:schemeClr val="tx1">
                    <a:lumMod val="50000"/>
                    <a:lumOff val="50000"/>
                  </a:schemeClr>
                </a:solidFill>
                <a:latin typeface="Georgia"/>
                <a:cs typeface="Georgia"/>
              </a:rPr>
              <a:t>CLaFleurFERC</a:t>
            </a:r>
            <a:r>
              <a:rPr lang="en-US" sz="800" dirty="0">
                <a:solidFill>
                  <a:schemeClr val="tx1">
                    <a:lumMod val="50000"/>
                    <a:lumOff val="50000"/>
                  </a:schemeClr>
                </a:solidFill>
                <a:latin typeface="Georgia"/>
                <a:cs typeface="Georgia"/>
              </a:rPr>
              <a:t>, Twitter, June 20, 2019, </a:t>
            </a:r>
            <a:r>
              <a:rPr lang="en-US" sz="800" dirty="0">
                <a:hlinkClick r:id="rId3"/>
              </a:rPr>
              <a:t>https://twitter.com/CLaFleurFERC/status/1141783991982395393</a:t>
            </a:r>
            <a:r>
              <a:rPr lang="en-US" sz="800" dirty="0"/>
              <a:t>.</a:t>
            </a: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Jeff St. John, “Trump Names Chatterjee as FERC Chairman to Replace Ailing McIntyre,” Green Tech Media, Oct. 25, 2018.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50000"/>
                    <a:lumOff val="50000"/>
                  </a:schemeClr>
                </a:solidFill>
                <a:latin typeface="Georgia"/>
                <a:cs typeface="Georgia"/>
              </a:rPr>
              <a:t>John H. Clements and Sharon White,</a:t>
            </a:r>
            <a:r>
              <a:rPr lang="en-US" sz="800" baseline="0" dirty="0">
                <a:solidFill>
                  <a:schemeClr val="tx1">
                    <a:lumMod val="50000"/>
                    <a:lumOff val="50000"/>
                  </a:schemeClr>
                </a:solidFill>
                <a:latin typeface="Georgia"/>
                <a:cs typeface="Georgia"/>
              </a:rPr>
              <a:t> “</a:t>
            </a:r>
            <a:r>
              <a:rPr lang="en-US" sz="1200" b="0" i="0" kern="1200" dirty="0">
                <a:solidFill>
                  <a:schemeClr val="tx1"/>
                </a:solidFill>
                <a:effectLst/>
                <a:latin typeface="+mn-lt"/>
                <a:ea typeface="+mn-ea"/>
                <a:cs typeface="+mn-cs"/>
              </a:rPr>
              <a:t>President Trump’s Nominee for FERC Commissioner Advances,” December 2, 2019, </a:t>
            </a:r>
            <a:r>
              <a:rPr lang="en-US" dirty="0">
                <a:hlinkClick r:id="rId4"/>
              </a:rPr>
              <a:t>https://www.natlawreview.com/article/hydro-newsletter-volume-6-issue-12</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dirty="0">
              <a:solidFill>
                <a:schemeClr val="tx1">
                  <a:lumMod val="50000"/>
                  <a:lumOff val="50000"/>
                </a:schemeClr>
              </a:solidFill>
              <a:latin typeface="Georgia"/>
              <a:cs typeface="Georgia"/>
            </a:endParaRPr>
          </a:p>
        </p:txBody>
      </p:sp>
      <p:sp>
        <p:nvSpPr>
          <p:cNvPr id="4" name="Slide Number Placeholder 3"/>
          <p:cNvSpPr>
            <a:spLocks noGrp="1"/>
          </p:cNvSpPr>
          <p:nvPr>
            <p:ph type="sldNum" sz="quarter" idx="10"/>
          </p:nvPr>
        </p:nvSpPr>
        <p:spPr/>
        <p:txBody>
          <a:bodyPr/>
          <a:lstStyle/>
          <a:p>
            <a:fld id="{D556A13F-28BC-9E49-9D0E-49492B51710C}" type="slidenum">
              <a:rPr lang="en-US" smtClean="0"/>
              <a:t>13</a:t>
            </a:fld>
            <a:endParaRPr lang="en-US"/>
          </a:p>
        </p:txBody>
      </p:sp>
    </p:spTree>
    <p:extLst>
      <p:ext uri="{BB962C8B-B14F-4D97-AF65-F5344CB8AC3E}">
        <p14:creationId xmlns:p14="http://schemas.microsoft.com/office/powerpoint/2010/main" val="3510113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A30D98-3CFB-2A4E-8B22-C0A6CC35C491}" type="slidenum">
              <a:rPr lang="en-US" smtClean="0"/>
              <a:t>14</a:t>
            </a:fld>
            <a:endParaRPr lang="en-US"/>
          </a:p>
        </p:txBody>
      </p:sp>
    </p:spTree>
    <p:extLst>
      <p:ext uri="{BB962C8B-B14F-4D97-AF65-F5344CB8AC3E}">
        <p14:creationId xmlns:p14="http://schemas.microsoft.com/office/powerpoint/2010/main" val="826127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07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2659670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4180930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D949AD-CADB-4775-B725-C8FB0A05DB58}" type="datetime1">
              <a:rPr lang="en-US" smtClean="0"/>
              <a:t>3/10/2020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02561"/>
            <a:ext cx="2273674" cy="365125"/>
          </a:xfrm>
        </p:spPr>
        <p:txBody>
          <a:bodyPr/>
          <a:lstStyle>
            <a:lvl1pPr>
              <a:defRPr sz="800"/>
            </a:lvl1pPr>
          </a:lstStyle>
          <a:p>
            <a:fld id="{067398A3-3D67-41EC-B411-1428348954E9}" type="slidenum">
              <a:rPr lang="en-US" smtClean="0"/>
              <a:pPr/>
              <a:t>‹#›</a:t>
            </a:fld>
            <a:endParaRPr lang="en-US" dirty="0"/>
          </a:p>
        </p:txBody>
      </p:sp>
      <p:sp>
        <p:nvSpPr>
          <p:cNvPr id="6" name="Title 1">
            <a:extLst>
              <a:ext uri="{FF2B5EF4-FFF2-40B4-BE49-F238E27FC236}">
                <a16:creationId xmlns:a16="http://schemas.microsoft.com/office/drawing/2014/main" id="{64A58510-0239-9545-8865-9C020B96CB6B}"/>
              </a:ext>
            </a:extLst>
          </p:cNvPr>
          <p:cNvSpPr>
            <a:spLocks noGrp="1"/>
          </p:cNvSpPr>
          <p:nvPr>
            <p:ph type="title"/>
          </p:nvPr>
        </p:nvSpPr>
        <p:spPr>
          <a:xfrm>
            <a:off x="401620" y="757881"/>
            <a:ext cx="8412480" cy="640080"/>
          </a:xfrm>
        </p:spPr>
        <p:txBody>
          <a:bodyPr anchor="t" anchorCtr="0">
            <a:normAutofit/>
          </a:bodyPr>
          <a:lstStyle>
            <a:lvl1pPr>
              <a:defRPr sz="2000" b="1">
                <a:latin typeface="+mj-lt"/>
              </a:defRPr>
            </a:lvl1pPr>
          </a:lstStyle>
          <a:p>
            <a:r>
              <a:rPr lang="en-US" dirty="0"/>
              <a:t>Click to edit Master title style</a:t>
            </a:r>
          </a:p>
        </p:txBody>
      </p:sp>
    </p:spTree>
    <p:extLst>
      <p:ext uri="{BB962C8B-B14F-4D97-AF65-F5344CB8AC3E}">
        <p14:creationId xmlns:p14="http://schemas.microsoft.com/office/powerpoint/2010/main" val="975875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1620" y="757881"/>
            <a:ext cx="8412480" cy="640080"/>
          </a:xfrm>
        </p:spPr>
        <p:txBody>
          <a:bodyPr anchor="t" anchorCtr="0">
            <a:normAutofit/>
          </a:bodyPr>
          <a:lstStyle>
            <a:lvl1pPr>
              <a:defRPr sz="2000" b="1">
                <a:latin typeface="+mj-lt"/>
              </a:defRPr>
            </a:lvl1pPr>
          </a:lstStyle>
          <a:p>
            <a:r>
              <a:rPr lang="en-US" dirty="0"/>
              <a:t>Click to edit Master title style</a:t>
            </a:r>
          </a:p>
        </p:txBody>
      </p:sp>
      <p:sp>
        <p:nvSpPr>
          <p:cNvPr id="3" name="Content Placeholder 2"/>
          <p:cNvSpPr>
            <a:spLocks noGrp="1"/>
          </p:cNvSpPr>
          <p:nvPr>
            <p:ph idx="1"/>
          </p:nvPr>
        </p:nvSpPr>
        <p:spPr>
          <a:effectLst/>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4">
            <a:extLst>
              <a:ext uri="{FF2B5EF4-FFF2-40B4-BE49-F238E27FC236}">
                <a16:creationId xmlns:a16="http://schemas.microsoft.com/office/drawing/2014/main" id="{834B8457-10ED-A54A-9E67-2A9E61E8ED56}"/>
              </a:ext>
            </a:extLst>
          </p:cNvPr>
          <p:cNvSpPr>
            <a:spLocks noGrp="1"/>
          </p:cNvSpPr>
          <p:nvPr>
            <p:ph type="sldNum" sz="quarter" idx="12"/>
          </p:nvPr>
        </p:nvSpPr>
        <p:spPr>
          <a:xfrm>
            <a:off x="6457950" y="6302561"/>
            <a:ext cx="2273674" cy="365125"/>
          </a:xfrm>
        </p:spPr>
        <p:txBody>
          <a:bodyPr/>
          <a:lstStyle>
            <a:lvl1pPr>
              <a:defRPr sz="800"/>
            </a:lvl1pPr>
          </a:lstStyle>
          <a:p>
            <a:fld id="{067398A3-3D67-41EC-B411-1428348954E9}" type="slidenum">
              <a:rPr lang="en-US" smtClean="0"/>
              <a:pPr/>
              <a:t>‹#›</a:t>
            </a:fld>
            <a:endParaRPr lang="en-US" dirty="0"/>
          </a:p>
        </p:txBody>
      </p:sp>
    </p:spTree>
    <p:extLst>
      <p:ext uri="{BB962C8B-B14F-4D97-AF65-F5344CB8AC3E}">
        <p14:creationId xmlns:p14="http://schemas.microsoft.com/office/powerpoint/2010/main" val="3366915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1620" y="757881"/>
            <a:ext cx="8412480" cy="640080"/>
          </a:xfrm>
        </p:spPr>
        <p:txBody>
          <a:bodyPr anchor="t" anchorCtr="0">
            <a:normAutofit/>
          </a:bodyPr>
          <a:lstStyle>
            <a:lvl1pPr>
              <a:defRPr sz="2000" b="1">
                <a:latin typeface="+mj-lt"/>
              </a:defRPr>
            </a:lvl1pPr>
          </a:lstStyle>
          <a:p>
            <a:r>
              <a:rPr lang="en-US" dirty="0"/>
              <a:t>Click to edit Master title style</a:t>
            </a:r>
          </a:p>
        </p:txBody>
      </p:sp>
      <p:sp>
        <p:nvSpPr>
          <p:cNvPr id="3" name="Content Placeholder 2"/>
          <p:cNvSpPr>
            <a:spLocks noGrp="1"/>
          </p:cNvSpPr>
          <p:nvPr>
            <p:ph idx="1"/>
          </p:nvPr>
        </p:nvSpPr>
        <p:spPr>
          <a:effectLst/>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4">
            <a:extLst>
              <a:ext uri="{FF2B5EF4-FFF2-40B4-BE49-F238E27FC236}">
                <a16:creationId xmlns:a16="http://schemas.microsoft.com/office/drawing/2014/main" id="{834B8457-10ED-A54A-9E67-2A9E61E8ED56}"/>
              </a:ext>
            </a:extLst>
          </p:cNvPr>
          <p:cNvSpPr>
            <a:spLocks noGrp="1"/>
          </p:cNvSpPr>
          <p:nvPr>
            <p:ph type="sldNum" sz="quarter" idx="12"/>
          </p:nvPr>
        </p:nvSpPr>
        <p:spPr>
          <a:xfrm>
            <a:off x="6457950" y="6302561"/>
            <a:ext cx="2273674" cy="365125"/>
          </a:xfrm>
        </p:spPr>
        <p:txBody>
          <a:bodyPr/>
          <a:lstStyle>
            <a:lvl1pPr>
              <a:defRPr sz="800"/>
            </a:lvl1pPr>
          </a:lstStyle>
          <a:p>
            <a:fld id="{067398A3-3D67-41EC-B411-1428348954E9}" type="slidenum">
              <a:rPr lang="en-US" smtClean="0"/>
              <a:pPr/>
              <a:t>‹#›</a:t>
            </a:fld>
            <a:endParaRPr lang="en-US" dirty="0"/>
          </a:p>
        </p:txBody>
      </p:sp>
    </p:spTree>
    <p:extLst>
      <p:ext uri="{BB962C8B-B14F-4D97-AF65-F5344CB8AC3E}">
        <p14:creationId xmlns:p14="http://schemas.microsoft.com/office/powerpoint/2010/main" val="3004995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1620" y="757881"/>
            <a:ext cx="8412480" cy="640080"/>
          </a:xfrm>
        </p:spPr>
        <p:txBody>
          <a:bodyPr anchor="t" anchorCtr="0">
            <a:normAutofit/>
          </a:bodyPr>
          <a:lstStyle>
            <a:lvl1pPr>
              <a:defRPr sz="2000" b="1">
                <a:latin typeface="+mj-lt"/>
              </a:defRPr>
            </a:lvl1pPr>
          </a:lstStyle>
          <a:p>
            <a:r>
              <a:rPr lang="en-US" dirty="0"/>
              <a:t>Click to edit Master title style</a:t>
            </a:r>
          </a:p>
        </p:txBody>
      </p:sp>
      <p:sp>
        <p:nvSpPr>
          <p:cNvPr id="3" name="Content Placeholder 2"/>
          <p:cNvSpPr>
            <a:spLocks noGrp="1"/>
          </p:cNvSpPr>
          <p:nvPr>
            <p:ph idx="1"/>
          </p:nvPr>
        </p:nvSpPr>
        <p:spPr>
          <a:effectLst/>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4">
            <a:extLst>
              <a:ext uri="{FF2B5EF4-FFF2-40B4-BE49-F238E27FC236}">
                <a16:creationId xmlns:a16="http://schemas.microsoft.com/office/drawing/2014/main" id="{834B8457-10ED-A54A-9E67-2A9E61E8ED56}"/>
              </a:ext>
            </a:extLst>
          </p:cNvPr>
          <p:cNvSpPr>
            <a:spLocks noGrp="1"/>
          </p:cNvSpPr>
          <p:nvPr>
            <p:ph type="sldNum" sz="quarter" idx="12"/>
          </p:nvPr>
        </p:nvSpPr>
        <p:spPr>
          <a:xfrm>
            <a:off x="6457950" y="6302561"/>
            <a:ext cx="2273674" cy="365125"/>
          </a:xfrm>
        </p:spPr>
        <p:txBody>
          <a:bodyPr/>
          <a:lstStyle>
            <a:lvl1pPr>
              <a:defRPr sz="800"/>
            </a:lvl1pPr>
          </a:lstStyle>
          <a:p>
            <a:fld id="{067398A3-3D67-41EC-B411-1428348954E9}" type="slidenum">
              <a:rPr lang="en-US" smtClean="0"/>
              <a:pPr/>
              <a:t>‹#›</a:t>
            </a:fld>
            <a:endParaRPr lang="en-US" dirty="0"/>
          </a:p>
        </p:txBody>
      </p:sp>
    </p:spTree>
    <p:extLst>
      <p:ext uri="{BB962C8B-B14F-4D97-AF65-F5344CB8AC3E}">
        <p14:creationId xmlns:p14="http://schemas.microsoft.com/office/powerpoint/2010/main" val="256721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1620" y="757881"/>
            <a:ext cx="8412480" cy="640080"/>
          </a:xfrm>
        </p:spPr>
        <p:txBody>
          <a:bodyPr anchor="t" anchorCtr="0">
            <a:normAutofit/>
          </a:bodyPr>
          <a:lstStyle>
            <a:lvl1pPr>
              <a:defRPr sz="2000" b="1">
                <a:latin typeface="+mj-lt"/>
              </a:defRPr>
            </a:lvl1pPr>
          </a:lstStyle>
          <a:p>
            <a:r>
              <a:rPr lang="en-US" dirty="0"/>
              <a:t>Click to edit Master title style</a:t>
            </a:r>
          </a:p>
        </p:txBody>
      </p:sp>
      <p:sp>
        <p:nvSpPr>
          <p:cNvPr id="3" name="Content Placeholder 2"/>
          <p:cNvSpPr>
            <a:spLocks noGrp="1"/>
          </p:cNvSpPr>
          <p:nvPr>
            <p:ph idx="1"/>
          </p:nvPr>
        </p:nvSpPr>
        <p:spPr>
          <a:effectLst/>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4">
            <a:extLst>
              <a:ext uri="{FF2B5EF4-FFF2-40B4-BE49-F238E27FC236}">
                <a16:creationId xmlns:a16="http://schemas.microsoft.com/office/drawing/2014/main" id="{834B8457-10ED-A54A-9E67-2A9E61E8ED56}"/>
              </a:ext>
            </a:extLst>
          </p:cNvPr>
          <p:cNvSpPr>
            <a:spLocks noGrp="1"/>
          </p:cNvSpPr>
          <p:nvPr>
            <p:ph type="sldNum" sz="quarter" idx="12"/>
          </p:nvPr>
        </p:nvSpPr>
        <p:spPr>
          <a:xfrm>
            <a:off x="6457950" y="6302561"/>
            <a:ext cx="2273674" cy="365125"/>
          </a:xfrm>
        </p:spPr>
        <p:txBody>
          <a:bodyPr/>
          <a:lstStyle>
            <a:lvl1pPr>
              <a:defRPr sz="800"/>
            </a:lvl1pPr>
          </a:lstStyle>
          <a:p>
            <a:fld id="{067398A3-3D67-41EC-B411-1428348954E9}" type="slidenum">
              <a:rPr lang="en-US" smtClean="0"/>
              <a:pPr/>
              <a:t>‹#›</a:t>
            </a:fld>
            <a:endParaRPr lang="en-US" dirty="0"/>
          </a:p>
        </p:txBody>
      </p:sp>
    </p:spTree>
    <p:extLst>
      <p:ext uri="{BB962C8B-B14F-4D97-AF65-F5344CB8AC3E}">
        <p14:creationId xmlns:p14="http://schemas.microsoft.com/office/powerpoint/2010/main" val="4293445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5B8A4F3-E77E-8C4A-A618-5F60A50D7A6E}"/>
              </a:ext>
            </a:extLst>
          </p:cNvPr>
          <p:cNvSpPr txBox="1"/>
          <p:nvPr userDrawn="1"/>
        </p:nvSpPr>
        <p:spPr>
          <a:xfrm>
            <a:off x="705394" y="1003904"/>
            <a:ext cx="7733211" cy="1682512"/>
          </a:xfrm>
          <a:prstGeom prst="rect">
            <a:avLst/>
          </a:prstGeom>
          <a:noFill/>
          <a:ln>
            <a:noFill/>
          </a:ln>
        </p:spPr>
        <p:txBody>
          <a:bodyPr wrap="square" rtlCol="0">
            <a:spAutoFit/>
          </a:bodyPr>
          <a:lstStyle/>
          <a:p>
            <a:pPr>
              <a:lnSpc>
                <a:spcPts val="6180"/>
              </a:lnSpc>
            </a:pPr>
            <a:r>
              <a:rPr lang="en-US" sz="5400" b="1" spc="-200" dirty="0">
                <a:solidFill>
                  <a:schemeClr val="bg1"/>
                </a:solidFill>
                <a:latin typeface="Helvetica" pitchFamily="2" charset="0"/>
              </a:rPr>
              <a:t>Event </a:t>
            </a:r>
          </a:p>
          <a:p>
            <a:pPr>
              <a:lnSpc>
                <a:spcPts val="6180"/>
              </a:lnSpc>
            </a:pPr>
            <a:r>
              <a:rPr lang="en-US" sz="5400" spc="-200" dirty="0">
                <a:latin typeface="Helvetica" pitchFamily="2" charset="0"/>
              </a:rPr>
              <a:t>Event Title</a:t>
            </a:r>
          </a:p>
        </p:txBody>
      </p:sp>
      <p:sp>
        <p:nvSpPr>
          <p:cNvPr id="9" name="TextBox 8">
            <a:extLst>
              <a:ext uri="{FF2B5EF4-FFF2-40B4-BE49-F238E27FC236}">
                <a16:creationId xmlns:a16="http://schemas.microsoft.com/office/drawing/2014/main" id="{E1A3DC57-06D6-E146-BE21-AF347CA023E1}"/>
              </a:ext>
            </a:extLst>
          </p:cNvPr>
          <p:cNvSpPr txBox="1"/>
          <p:nvPr userDrawn="1"/>
        </p:nvSpPr>
        <p:spPr>
          <a:xfrm>
            <a:off x="723667" y="5218723"/>
            <a:ext cx="3475567" cy="338554"/>
          </a:xfrm>
          <a:prstGeom prst="rect">
            <a:avLst/>
          </a:prstGeom>
          <a:noFill/>
        </p:spPr>
        <p:txBody>
          <a:bodyPr wrap="square" rtlCol="0">
            <a:spAutoFit/>
          </a:bodyPr>
          <a:lstStyle/>
          <a:p>
            <a:r>
              <a:rPr lang="en-US" sz="1600" dirty="0">
                <a:latin typeface="Helvetica" pitchFamily="2" charset="0"/>
              </a:rPr>
              <a:t>Caption</a:t>
            </a:r>
          </a:p>
        </p:txBody>
      </p:sp>
      <p:sp>
        <p:nvSpPr>
          <p:cNvPr id="10" name="Rectangle 9">
            <a:extLst>
              <a:ext uri="{FF2B5EF4-FFF2-40B4-BE49-F238E27FC236}">
                <a16:creationId xmlns:a16="http://schemas.microsoft.com/office/drawing/2014/main" id="{4046B2A1-0A31-954F-811A-A019D511F0D8}"/>
              </a:ext>
            </a:extLst>
          </p:cNvPr>
          <p:cNvSpPr/>
          <p:nvPr userDrawn="1"/>
        </p:nvSpPr>
        <p:spPr>
          <a:xfrm>
            <a:off x="864067" y="2608977"/>
            <a:ext cx="3447875" cy="25418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8859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BE72BA4-7AE0-6843-9EB6-F96EEF8DF272}"/>
              </a:ext>
            </a:extLst>
          </p:cNvPr>
          <p:cNvSpPr txBox="1"/>
          <p:nvPr userDrawn="1"/>
        </p:nvSpPr>
        <p:spPr>
          <a:xfrm>
            <a:off x="671526" y="1088574"/>
            <a:ext cx="7733211" cy="802784"/>
          </a:xfrm>
          <a:prstGeom prst="rect">
            <a:avLst/>
          </a:prstGeom>
          <a:noFill/>
        </p:spPr>
        <p:txBody>
          <a:bodyPr wrap="square" rtlCol="0">
            <a:spAutoFit/>
          </a:bodyPr>
          <a:lstStyle/>
          <a:p>
            <a:pPr>
              <a:lnSpc>
                <a:spcPts val="5400"/>
              </a:lnSpc>
            </a:pPr>
            <a:r>
              <a:rPr lang="en-US" sz="5400" spc="-200" dirty="0">
                <a:latin typeface="Helvetica" pitchFamily="2" charset="0"/>
              </a:rPr>
              <a:t>Title</a:t>
            </a:r>
          </a:p>
        </p:txBody>
      </p:sp>
      <p:sp>
        <p:nvSpPr>
          <p:cNvPr id="26" name="TextBox 25">
            <a:extLst>
              <a:ext uri="{FF2B5EF4-FFF2-40B4-BE49-F238E27FC236}">
                <a16:creationId xmlns:a16="http://schemas.microsoft.com/office/drawing/2014/main" id="{C834B581-BF19-2740-9407-E6BE95AB7E0E}"/>
              </a:ext>
            </a:extLst>
          </p:cNvPr>
          <p:cNvSpPr txBox="1"/>
          <p:nvPr userDrawn="1"/>
        </p:nvSpPr>
        <p:spPr>
          <a:xfrm>
            <a:off x="706889" y="5042554"/>
            <a:ext cx="1928051" cy="338554"/>
          </a:xfrm>
          <a:prstGeom prst="rect">
            <a:avLst/>
          </a:prstGeom>
          <a:noFill/>
        </p:spPr>
        <p:txBody>
          <a:bodyPr wrap="square" rtlCol="0">
            <a:spAutoFit/>
          </a:bodyPr>
          <a:lstStyle/>
          <a:p>
            <a:r>
              <a:rPr lang="en-US" sz="1600" dirty="0">
                <a:latin typeface="Helvetica" pitchFamily="2" charset="0"/>
              </a:rPr>
              <a:t>Caption</a:t>
            </a:r>
          </a:p>
        </p:txBody>
      </p:sp>
      <p:sp>
        <p:nvSpPr>
          <p:cNvPr id="27" name="Rectangle 26">
            <a:extLst>
              <a:ext uri="{FF2B5EF4-FFF2-40B4-BE49-F238E27FC236}">
                <a16:creationId xmlns:a16="http://schemas.microsoft.com/office/drawing/2014/main" id="{D5854DA4-A640-294C-A771-E661BB666553}"/>
              </a:ext>
            </a:extLst>
          </p:cNvPr>
          <p:cNvSpPr/>
          <p:nvPr userDrawn="1"/>
        </p:nvSpPr>
        <p:spPr>
          <a:xfrm>
            <a:off x="796955" y="2642689"/>
            <a:ext cx="1912689" cy="2374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E8A6EF2-47C7-3E4A-9870-6B80D8AFEF25}"/>
              </a:ext>
            </a:extLst>
          </p:cNvPr>
          <p:cNvSpPr txBox="1"/>
          <p:nvPr userDrawn="1"/>
        </p:nvSpPr>
        <p:spPr>
          <a:xfrm>
            <a:off x="2805534" y="5033309"/>
            <a:ext cx="1928051" cy="338554"/>
          </a:xfrm>
          <a:prstGeom prst="rect">
            <a:avLst/>
          </a:prstGeom>
          <a:noFill/>
        </p:spPr>
        <p:txBody>
          <a:bodyPr wrap="square" rtlCol="0">
            <a:spAutoFit/>
          </a:bodyPr>
          <a:lstStyle/>
          <a:p>
            <a:r>
              <a:rPr lang="en-US" sz="1600" dirty="0">
                <a:latin typeface="Helvetica" pitchFamily="2" charset="0"/>
              </a:rPr>
              <a:t>Caption</a:t>
            </a:r>
          </a:p>
        </p:txBody>
      </p:sp>
      <p:sp>
        <p:nvSpPr>
          <p:cNvPr id="29" name="Rectangle 28">
            <a:extLst>
              <a:ext uri="{FF2B5EF4-FFF2-40B4-BE49-F238E27FC236}">
                <a16:creationId xmlns:a16="http://schemas.microsoft.com/office/drawing/2014/main" id="{52014929-6211-7149-8952-38F2BB79EEAE}"/>
              </a:ext>
            </a:extLst>
          </p:cNvPr>
          <p:cNvSpPr/>
          <p:nvPr userDrawn="1"/>
        </p:nvSpPr>
        <p:spPr>
          <a:xfrm>
            <a:off x="2895600" y="2641911"/>
            <a:ext cx="1912689" cy="2374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D789F245-5E35-6B4E-9A73-E55247D97957}"/>
              </a:ext>
            </a:extLst>
          </p:cNvPr>
          <p:cNvSpPr txBox="1"/>
          <p:nvPr userDrawn="1"/>
        </p:nvSpPr>
        <p:spPr>
          <a:xfrm>
            <a:off x="4895791" y="5041620"/>
            <a:ext cx="1928051" cy="338554"/>
          </a:xfrm>
          <a:prstGeom prst="rect">
            <a:avLst/>
          </a:prstGeom>
          <a:noFill/>
        </p:spPr>
        <p:txBody>
          <a:bodyPr wrap="square" rtlCol="0">
            <a:spAutoFit/>
          </a:bodyPr>
          <a:lstStyle/>
          <a:p>
            <a:r>
              <a:rPr lang="en-US" sz="1600" dirty="0">
                <a:latin typeface="Helvetica" pitchFamily="2" charset="0"/>
              </a:rPr>
              <a:t>Caption</a:t>
            </a:r>
          </a:p>
        </p:txBody>
      </p:sp>
      <p:sp>
        <p:nvSpPr>
          <p:cNvPr id="31" name="Rectangle 30">
            <a:extLst>
              <a:ext uri="{FF2B5EF4-FFF2-40B4-BE49-F238E27FC236}">
                <a16:creationId xmlns:a16="http://schemas.microsoft.com/office/drawing/2014/main" id="{73AC4939-3002-324A-83FB-920836CF82DD}"/>
              </a:ext>
            </a:extLst>
          </p:cNvPr>
          <p:cNvSpPr/>
          <p:nvPr userDrawn="1"/>
        </p:nvSpPr>
        <p:spPr>
          <a:xfrm>
            <a:off x="4994246" y="2641833"/>
            <a:ext cx="1912689" cy="2374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8575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39873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2557838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3540205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5314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3224966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353BA371-B736-F640-824F-7F17E6EDA112}" type="datetimeFigureOut">
              <a:rPr lang="en-US" smtClean="0"/>
              <a:t>3/10/2020</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2372C84C-B068-844E-A080-5D1D448A51A3}" type="slidenum">
              <a:rPr lang="en-US" smtClean="0"/>
              <a:t>‹#›</a:t>
            </a:fld>
            <a:endParaRPr lang="en-US"/>
          </a:p>
        </p:txBody>
      </p:sp>
    </p:spTree>
    <p:extLst>
      <p:ext uri="{BB962C8B-B14F-4D97-AF65-F5344CB8AC3E}">
        <p14:creationId xmlns:p14="http://schemas.microsoft.com/office/powerpoint/2010/main" val="2300599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AE33FF0-BC29-2A42-AE02-C52547D7D187}"/>
              </a:ext>
            </a:extLst>
          </p:cNvPr>
          <p:cNvSpPr/>
          <p:nvPr userDrawn="1"/>
        </p:nvSpPr>
        <p:spPr>
          <a:xfrm>
            <a:off x="0" y="6299200"/>
            <a:ext cx="9144000" cy="558800"/>
          </a:xfrm>
          <a:prstGeom prst="rect">
            <a:avLst/>
          </a:prstGeom>
          <a:solidFill>
            <a:srgbClr val="AF12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E57E9C2-5338-0547-9207-8A02EECE25C0}"/>
              </a:ext>
            </a:extLst>
          </p:cNvPr>
          <p:cNvSpPr/>
          <p:nvPr userDrawn="1"/>
        </p:nvSpPr>
        <p:spPr>
          <a:xfrm>
            <a:off x="0" y="782515"/>
            <a:ext cx="9144000" cy="5530362"/>
          </a:xfrm>
          <a:prstGeom prst="rect">
            <a:avLst/>
          </a:prstGeom>
          <a:gradFill flip="none" rotWithShape="1">
            <a:gsLst>
              <a:gs pos="0">
                <a:schemeClr val="tx1">
                  <a:tint val="66000"/>
                  <a:satMod val="160000"/>
                </a:schemeClr>
              </a:gs>
              <a:gs pos="50000">
                <a:schemeClr val="tx1">
                  <a:tint val="44500"/>
                  <a:satMod val="160000"/>
                </a:schemeClr>
              </a:gs>
              <a:gs pos="100000">
                <a:schemeClr val="tx1">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7E4BEBAE-7387-5448-8B91-174DBD1595DD}"/>
              </a:ext>
            </a:extLst>
          </p:cNvPr>
          <p:cNvPicPr>
            <a:picLocks noChangeAspect="1"/>
          </p:cNvPicPr>
          <p:nvPr userDrawn="1"/>
        </p:nvPicPr>
        <p:blipFill>
          <a:blip r:embed="rId18"/>
          <a:stretch>
            <a:fillRect/>
          </a:stretch>
        </p:blipFill>
        <p:spPr>
          <a:xfrm>
            <a:off x="0" y="0"/>
            <a:ext cx="9144000" cy="798576"/>
          </a:xfrm>
          <a:prstGeom prst="rect">
            <a:avLst/>
          </a:prstGeom>
        </p:spPr>
      </p:pic>
      <p:sp>
        <p:nvSpPr>
          <p:cNvPr id="13" name="TextBox 12">
            <a:extLst>
              <a:ext uri="{FF2B5EF4-FFF2-40B4-BE49-F238E27FC236}">
                <a16:creationId xmlns:a16="http://schemas.microsoft.com/office/drawing/2014/main" id="{9274F9A9-1FA2-3E4D-9BA1-C869920D60EB}"/>
              </a:ext>
            </a:extLst>
          </p:cNvPr>
          <p:cNvSpPr txBox="1"/>
          <p:nvPr userDrawn="1"/>
        </p:nvSpPr>
        <p:spPr>
          <a:xfrm>
            <a:off x="0" y="6383866"/>
            <a:ext cx="9144000" cy="369332"/>
          </a:xfrm>
          <a:prstGeom prst="rect">
            <a:avLst/>
          </a:prstGeom>
          <a:noFill/>
        </p:spPr>
        <p:txBody>
          <a:bodyPr wrap="square" rtlCol="0">
            <a:spAutoFit/>
          </a:bodyPr>
          <a:lstStyle/>
          <a:p>
            <a:pPr algn="ctr"/>
            <a:r>
              <a:rPr lang="en-US" b="1" i="1" dirty="0">
                <a:solidFill>
                  <a:schemeClr val="bg1"/>
                </a:solidFill>
                <a:latin typeface="Helvetica LT Std" pitchFamily="2" charset="0"/>
              </a:rPr>
              <a:t>Energizing a Better Future for our Customers and Community</a:t>
            </a:r>
            <a:r>
              <a:rPr lang="en-US" b="1" i="1" dirty="0">
                <a:solidFill>
                  <a:schemeClr val="bg1"/>
                </a:solidFill>
                <a:effectLst/>
                <a:latin typeface="Helvetica LT Std" pitchFamily="2" charset="0"/>
              </a:rPr>
              <a:t> </a:t>
            </a:r>
            <a:endParaRPr lang="en-US" b="1" i="1" dirty="0">
              <a:solidFill>
                <a:schemeClr val="bg1"/>
              </a:solidFill>
              <a:latin typeface="Helvetica LT Std" pitchFamily="2" charset="0"/>
            </a:endParaRPr>
          </a:p>
        </p:txBody>
      </p:sp>
      <p:sp>
        <p:nvSpPr>
          <p:cNvPr id="2" name="Rectangle 1"/>
          <p:cNvSpPr/>
          <p:nvPr userDrawn="1"/>
        </p:nvSpPr>
        <p:spPr>
          <a:xfrm>
            <a:off x="6645499" y="1"/>
            <a:ext cx="2498501" cy="711526"/>
          </a:xfrm>
          <a:prstGeom prst="rect">
            <a:avLst/>
          </a:prstGeom>
          <a:solidFill>
            <a:srgbClr val="A91E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769720"/>
      </p:ext>
    </p:extLst>
  </p:cSld>
  <p:clrMap bg1="lt1" tx1="dk1" bg2="lt2" tx2="dk2" accent1="accent1" accent2="accent2" accent3="accent3" accent4="accent4" accent5="accent5" accent6="accent6" hlink="hlink" folHlink="folHlink"/>
  <p:sldLayoutIdLst>
    <p:sldLayoutId id="2147483666" r:id="rId1"/>
    <p:sldLayoutId id="2147483661" r:id="rId2"/>
    <p:sldLayoutId id="2147483662" r:id="rId3"/>
    <p:sldLayoutId id="2147483663" r:id="rId4"/>
    <p:sldLayoutId id="2147483664" r:id="rId5"/>
    <p:sldLayoutId id="2147483665" r:id="rId6"/>
    <p:sldLayoutId id="2147483667" r:id="rId7"/>
    <p:sldLayoutId id="2147483668" r:id="rId8"/>
    <p:sldLayoutId id="2147483669" r:id="rId9"/>
    <p:sldLayoutId id="2147483670" r:id="rId10"/>
    <p:sldLayoutId id="2147483671" r:id="rId11"/>
    <p:sldLayoutId id="2147483673" r:id="rId12"/>
    <p:sldLayoutId id="2147483675" r:id="rId13"/>
    <p:sldLayoutId id="2147483677" r:id="rId14"/>
    <p:sldLayoutId id="2147483678" r:id="rId15"/>
    <p:sldLayoutId id="2147483679"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2F53C941-22BB-4791-B4DC-5567B64E821A}"/>
              </a:ext>
            </a:extLst>
          </p:cNvPr>
          <p:cNvGraphicFramePr>
            <a:graphicFrameLocks noChangeAspect="1"/>
          </p:cNvGraphicFramePr>
          <p:nvPr>
            <p:extLst>
              <p:ext uri="{D42A27DB-BD31-4B8C-83A1-F6EECF244321}">
                <p14:modId xmlns:p14="http://schemas.microsoft.com/office/powerpoint/2010/main" val="1367491943"/>
              </p:ext>
            </p:extLst>
          </p:nvPr>
        </p:nvGraphicFramePr>
        <p:xfrm>
          <a:off x="2466122" y="815749"/>
          <a:ext cx="4211756" cy="5451009"/>
        </p:xfrm>
        <a:graphic>
          <a:graphicData uri="http://schemas.openxmlformats.org/presentationml/2006/ole">
            <mc:AlternateContent xmlns:mc="http://schemas.openxmlformats.org/markup-compatibility/2006">
              <mc:Choice xmlns:v="urn:schemas-microsoft-com:vml" Requires="v">
                <p:oleObj spid="_x0000_s1026" name="Acrobat Document" r:id="rId3" imgW="5829108" imgH="7543672" progId="AcroExch.Document.DC">
                  <p:embed/>
                </p:oleObj>
              </mc:Choice>
              <mc:Fallback>
                <p:oleObj name="Acrobat Document" r:id="rId3" imgW="5829108" imgH="7543672" progId="AcroExch.Document.DC">
                  <p:embed/>
                  <p:pic>
                    <p:nvPicPr>
                      <p:cNvPr id="2" name="Object 1">
                        <a:extLst>
                          <a:ext uri="{FF2B5EF4-FFF2-40B4-BE49-F238E27FC236}">
                            <a16:creationId xmlns:a16="http://schemas.microsoft.com/office/drawing/2014/main" id="{2F53C941-22BB-4791-B4DC-5567B64E821A}"/>
                          </a:ext>
                        </a:extLst>
                      </p:cNvPr>
                      <p:cNvPicPr/>
                      <p:nvPr/>
                    </p:nvPicPr>
                    <p:blipFill>
                      <a:blip r:embed="rId4"/>
                      <a:stretch>
                        <a:fillRect/>
                      </a:stretch>
                    </p:blipFill>
                    <p:spPr>
                      <a:xfrm>
                        <a:off x="2466122" y="815749"/>
                        <a:ext cx="4211756" cy="5451009"/>
                      </a:xfrm>
                      <a:prstGeom prst="rect">
                        <a:avLst/>
                      </a:prstGeom>
                    </p:spPr>
                  </p:pic>
                </p:oleObj>
              </mc:Fallback>
            </mc:AlternateContent>
          </a:graphicData>
        </a:graphic>
      </p:graphicFrame>
    </p:spTree>
    <p:extLst>
      <p:ext uri="{BB962C8B-B14F-4D97-AF65-F5344CB8AC3E}">
        <p14:creationId xmlns:p14="http://schemas.microsoft.com/office/powerpoint/2010/main" val="45487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646D6-E349-E049-BB65-D0EC6A9979CC}"/>
              </a:ext>
            </a:extLst>
          </p:cNvPr>
          <p:cNvSpPr>
            <a:spLocks noGrp="1"/>
          </p:cNvSpPr>
          <p:nvPr>
            <p:ph type="title"/>
          </p:nvPr>
        </p:nvSpPr>
        <p:spPr>
          <a:xfrm>
            <a:off x="628650" y="868101"/>
            <a:ext cx="7886700" cy="822588"/>
          </a:xfrm>
        </p:spPr>
        <p:txBody>
          <a:bodyPr/>
          <a:lstStyle/>
          <a:p>
            <a:pPr algn="ctr"/>
            <a:r>
              <a:rPr lang="en-US" b="1" dirty="0"/>
              <a:t>EXPANDING EXPLORATION</a:t>
            </a:r>
          </a:p>
        </p:txBody>
      </p:sp>
      <p:pic>
        <p:nvPicPr>
          <p:cNvPr id="15" name="Content Placeholder 14">
            <a:extLst>
              <a:ext uri="{FF2B5EF4-FFF2-40B4-BE49-F238E27FC236}">
                <a16:creationId xmlns:a16="http://schemas.microsoft.com/office/drawing/2014/main" id="{423DAF8B-B728-6146-951B-D31F9BAC3D43}"/>
              </a:ext>
            </a:extLst>
          </p:cNvPr>
          <p:cNvPicPr>
            <a:picLocks noGrp="1" noChangeAspect="1"/>
          </p:cNvPicPr>
          <p:nvPr>
            <p:ph sz="half" idx="1"/>
          </p:nvPr>
        </p:nvPicPr>
        <p:blipFill>
          <a:blip r:embed="rId2" cstate="print">
            <a:biLevel thresh="25000"/>
            <a:extLst>
              <a:ext uri="{28A0092B-C50C-407E-A947-70E740481C1C}">
                <a14:useLocalDpi xmlns:a14="http://schemas.microsoft.com/office/drawing/2010/main" val="0"/>
              </a:ext>
            </a:extLst>
          </a:blip>
          <a:stretch>
            <a:fillRect/>
          </a:stretch>
        </p:blipFill>
        <p:spPr>
          <a:xfrm>
            <a:off x="4306989" y="2033922"/>
            <a:ext cx="2904039" cy="2790155"/>
          </a:xfrm>
          <a:prstGeom prst="rect">
            <a:avLst/>
          </a:prstGeom>
        </p:spPr>
      </p:pic>
      <p:sp>
        <p:nvSpPr>
          <p:cNvPr id="11" name="TextBox 10">
            <a:extLst>
              <a:ext uri="{FF2B5EF4-FFF2-40B4-BE49-F238E27FC236}">
                <a16:creationId xmlns:a16="http://schemas.microsoft.com/office/drawing/2014/main" id="{F0A6F579-85FE-4B4A-AF56-0AA2874AFFCA}"/>
              </a:ext>
            </a:extLst>
          </p:cNvPr>
          <p:cNvSpPr txBox="1"/>
          <p:nvPr/>
        </p:nvSpPr>
        <p:spPr>
          <a:xfrm>
            <a:off x="480952" y="2569580"/>
            <a:ext cx="2904039" cy="1477328"/>
          </a:xfrm>
          <a:prstGeom prst="rect">
            <a:avLst/>
          </a:prstGeom>
          <a:noFill/>
        </p:spPr>
        <p:txBody>
          <a:bodyPr wrap="square" rtlCol="0">
            <a:spAutoFit/>
          </a:bodyPr>
          <a:lstStyle/>
          <a:p>
            <a:r>
              <a:rPr lang="en-US" dirty="0"/>
              <a:t>National Petroleum Reserve</a:t>
            </a:r>
          </a:p>
          <a:p>
            <a:endParaRPr lang="en-US" dirty="0"/>
          </a:p>
          <a:p>
            <a:r>
              <a:rPr lang="en-US" dirty="0"/>
              <a:t>ANWR</a:t>
            </a:r>
          </a:p>
          <a:p>
            <a:endParaRPr lang="en-US" dirty="0"/>
          </a:p>
          <a:p>
            <a:r>
              <a:rPr lang="en-US" dirty="0"/>
              <a:t>Artic Offshore</a:t>
            </a:r>
          </a:p>
        </p:txBody>
      </p:sp>
    </p:spTree>
    <p:extLst>
      <p:ext uri="{BB962C8B-B14F-4D97-AF65-F5344CB8AC3E}">
        <p14:creationId xmlns:p14="http://schemas.microsoft.com/office/powerpoint/2010/main" val="1341840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646D6-E349-E049-BB65-D0EC6A9979CC}"/>
              </a:ext>
            </a:extLst>
          </p:cNvPr>
          <p:cNvSpPr>
            <a:spLocks noGrp="1"/>
          </p:cNvSpPr>
          <p:nvPr>
            <p:ph type="title"/>
          </p:nvPr>
        </p:nvSpPr>
        <p:spPr>
          <a:xfrm>
            <a:off x="628650" y="868101"/>
            <a:ext cx="7886700" cy="822588"/>
          </a:xfrm>
        </p:spPr>
        <p:txBody>
          <a:bodyPr/>
          <a:lstStyle/>
          <a:p>
            <a:pPr algn="ctr"/>
            <a:r>
              <a:rPr lang="en-US" b="1" dirty="0"/>
              <a:t>NEPA</a:t>
            </a:r>
          </a:p>
        </p:txBody>
      </p:sp>
      <p:pic>
        <p:nvPicPr>
          <p:cNvPr id="5" name="Content Placeholder 4">
            <a:extLst>
              <a:ext uri="{FF2B5EF4-FFF2-40B4-BE49-F238E27FC236}">
                <a16:creationId xmlns:a16="http://schemas.microsoft.com/office/drawing/2014/main" id="{8C924DE6-D685-164A-996F-FCDAB08A05A0}"/>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3329168" y="2598518"/>
            <a:ext cx="2485664" cy="2485664"/>
          </a:xfrm>
          <a:prstGeom prst="rect">
            <a:avLst/>
          </a:prstGeom>
        </p:spPr>
      </p:pic>
    </p:spTree>
    <p:extLst>
      <p:ext uri="{BB962C8B-B14F-4D97-AF65-F5344CB8AC3E}">
        <p14:creationId xmlns:p14="http://schemas.microsoft.com/office/powerpoint/2010/main" val="2300202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12</a:t>
            </a:fld>
            <a:endParaRPr lang="en-US" dirty="0">
              <a:latin typeface="+mj-lt"/>
            </a:endParaRPr>
          </a:p>
        </p:txBody>
      </p:sp>
      <p:sp>
        <p:nvSpPr>
          <p:cNvPr id="11" name="Rounded Rectangle 10"/>
          <p:cNvSpPr/>
          <p:nvPr/>
        </p:nvSpPr>
        <p:spPr>
          <a:xfrm>
            <a:off x="2450025" y="1836484"/>
            <a:ext cx="3919996" cy="3926909"/>
          </a:xfrm>
          <a:prstGeom prst="roundRect">
            <a:avLst/>
          </a:prstGeom>
          <a:noFill/>
          <a:ln w="28575">
            <a:solidFill>
              <a:schemeClr val="tx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3" name="TextBox 12"/>
          <p:cNvSpPr txBox="1"/>
          <p:nvPr/>
        </p:nvSpPr>
        <p:spPr>
          <a:xfrm>
            <a:off x="2537924" y="1105355"/>
            <a:ext cx="3499945" cy="369332"/>
          </a:xfrm>
          <a:prstGeom prst="rect">
            <a:avLst/>
          </a:prstGeom>
          <a:noFill/>
        </p:spPr>
        <p:txBody>
          <a:bodyPr wrap="square" rtlCol="0">
            <a:spAutoFit/>
          </a:bodyPr>
          <a:lstStyle/>
          <a:p>
            <a:pPr algn="ctr"/>
            <a:r>
              <a:rPr lang="en-US" b="1" dirty="0">
                <a:latin typeface="+mj-lt"/>
              </a:rPr>
              <a:t>DOE Secretary Dan </a:t>
            </a:r>
            <a:r>
              <a:rPr lang="en-US" b="1" dirty="0" err="1">
                <a:latin typeface="+mj-lt"/>
              </a:rPr>
              <a:t>Brouillette</a:t>
            </a:r>
            <a:endParaRPr lang="en-US" b="1" dirty="0">
              <a:latin typeface="+mj-lt"/>
            </a:endParaRPr>
          </a:p>
        </p:txBody>
      </p:sp>
      <p:sp>
        <p:nvSpPr>
          <p:cNvPr id="19" name="Rectangle 18"/>
          <p:cNvSpPr/>
          <p:nvPr/>
        </p:nvSpPr>
        <p:spPr>
          <a:xfrm>
            <a:off x="2537924" y="3193399"/>
            <a:ext cx="3744197" cy="1601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80682" bIns="80682" rtlCol="0" anchor="t" anchorCtr="0"/>
          <a:lstStyle/>
          <a:p>
            <a:pPr marL="151287" indent="-151287">
              <a:buFont typeface="Arial" panose="020B0604020202020204" pitchFamily="34" charset="0"/>
              <a:buChar char="•"/>
            </a:pPr>
            <a:r>
              <a:rPr lang="en-US" sz="1000" dirty="0">
                <a:solidFill>
                  <a:schemeClr val="tx1"/>
                </a:solidFill>
                <a:latin typeface="+mj-lt"/>
              </a:rPr>
              <a:t>Former Deputy Secretary of Energy </a:t>
            </a:r>
            <a:r>
              <a:rPr lang="en-US" sz="1000" b="1" dirty="0">
                <a:solidFill>
                  <a:schemeClr val="tx1"/>
                </a:solidFill>
                <a:latin typeface="+mj-lt"/>
              </a:rPr>
              <a:t>Dan </a:t>
            </a:r>
            <a:r>
              <a:rPr lang="en-US" sz="1000" b="1" dirty="0" err="1">
                <a:solidFill>
                  <a:schemeClr val="tx1"/>
                </a:solidFill>
                <a:latin typeface="+mj-lt"/>
              </a:rPr>
              <a:t>Brouillette</a:t>
            </a:r>
            <a:r>
              <a:rPr lang="en-US" sz="1000" b="1" dirty="0">
                <a:solidFill>
                  <a:schemeClr val="tx1"/>
                </a:solidFill>
                <a:latin typeface="+mj-lt"/>
              </a:rPr>
              <a:t> </a:t>
            </a:r>
            <a:r>
              <a:rPr lang="en-US" sz="1000" dirty="0">
                <a:solidFill>
                  <a:schemeClr val="tx1"/>
                </a:solidFill>
                <a:latin typeface="+mj-lt"/>
              </a:rPr>
              <a:t>was confirmed as Secretary on December 2, 2019</a:t>
            </a:r>
          </a:p>
          <a:p>
            <a:pPr marL="151287" indent="-151287">
              <a:buFont typeface="Arial" panose="020B0604020202020204" pitchFamily="34" charset="0"/>
              <a:buChar char="•"/>
            </a:pPr>
            <a:r>
              <a:rPr lang="en-US" sz="1000" dirty="0" err="1">
                <a:solidFill>
                  <a:schemeClr val="tx1"/>
                </a:solidFill>
                <a:latin typeface="+mj-lt"/>
              </a:rPr>
              <a:t>Brouillette</a:t>
            </a:r>
            <a:r>
              <a:rPr lang="en-US" sz="1000" dirty="0">
                <a:solidFill>
                  <a:schemeClr val="tx1"/>
                </a:solidFill>
                <a:latin typeface="+mj-lt"/>
              </a:rPr>
              <a:t> previously served as the Senior Vice President and head of public policy for USAA and as a vice president of Ford Motor Company</a:t>
            </a:r>
          </a:p>
          <a:p>
            <a:pPr marL="151287" indent="-151287">
              <a:buFont typeface="Arial" panose="020B0604020202020204" pitchFamily="34" charset="0"/>
              <a:buChar char="•"/>
            </a:pPr>
            <a:r>
              <a:rPr lang="en-US" sz="1000" dirty="0">
                <a:solidFill>
                  <a:schemeClr val="tx1"/>
                </a:solidFill>
                <a:latin typeface="+mj-lt"/>
              </a:rPr>
              <a:t>At DOI, </a:t>
            </a:r>
            <a:r>
              <a:rPr lang="en-US" sz="1000" dirty="0" err="1">
                <a:solidFill>
                  <a:schemeClr val="tx1"/>
                </a:solidFill>
                <a:latin typeface="+mj-lt"/>
              </a:rPr>
              <a:t>Brouillette</a:t>
            </a:r>
            <a:r>
              <a:rPr lang="en-US" sz="1000" dirty="0">
                <a:solidFill>
                  <a:schemeClr val="tx1"/>
                </a:solidFill>
                <a:latin typeface="+mj-lt"/>
              </a:rPr>
              <a:t> has advanced the Trump administration’s “energy dominance” policy</a:t>
            </a:r>
          </a:p>
          <a:p>
            <a:pPr marL="151287" indent="-151287">
              <a:buFont typeface="Arial" panose="020B0604020202020204" pitchFamily="34" charset="0"/>
              <a:buChar char="•"/>
            </a:pPr>
            <a:r>
              <a:rPr lang="en-US" sz="1000" dirty="0" err="1">
                <a:solidFill>
                  <a:schemeClr val="tx1"/>
                </a:solidFill>
                <a:latin typeface="+mj-lt"/>
              </a:rPr>
              <a:t>Brouillette</a:t>
            </a:r>
            <a:r>
              <a:rPr lang="en-US" sz="1000" dirty="0">
                <a:solidFill>
                  <a:schemeClr val="tx1"/>
                </a:solidFill>
                <a:latin typeface="+mj-lt"/>
              </a:rPr>
              <a:t> is a US Army veteran</a:t>
            </a:r>
          </a:p>
          <a:p>
            <a:pPr marL="151287" indent="-151287">
              <a:buFont typeface="Arial" panose="020B0604020202020204" pitchFamily="34" charset="0"/>
              <a:buChar char="•"/>
            </a:pPr>
            <a:endParaRPr lang="en-US" sz="1000" dirty="0">
              <a:solidFill>
                <a:schemeClr val="tx1"/>
              </a:solidFill>
              <a:latin typeface="+mj-lt"/>
            </a:endParaRPr>
          </a:p>
          <a:p>
            <a:pPr marL="151287" indent="-151287">
              <a:buFont typeface="Arial" panose="020B0604020202020204" pitchFamily="34" charset="0"/>
              <a:buChar char="•"/>
            </a:pPr>
            <a:endParaRPr lang="en-US" sz="1000" dirty="0">
              <a:solidFill>
                <a:schemeClr val="tx1"/>
              </a:solidFill>
              <a:latin typeface="+mj-lt"/>
            </a:endParaRPr>
          </a:p>
        </p:txBody>
      </p:sp>
      <p:pic>
        <p:nvPicPr>
          <p:cNvPr id="16" name="Picture 2" descr="Deputy Secretary of Energy Dan Brouillette"/>
          <p:cNvPicPr>
            <a:picLocks noChangeArrowheads="1"/>
          </p:cNvPicPr>
          <p:nvPr/>
        </p:nvPicPr>
        <p:blipFill rotWithShape="1">
          <a:blip r:embed="rId3" cstate="print">
            <a:extLst>
              <a:ext uri="{28A0092B-C50C-407E-A947-70E740481C1C}">
                <a14:useLocalDpi xmlns:a14="http://schemas.microsoft.com/office/drawing/2010/main" val="0"/>
              </a:ext>
            </a:extLst>
          </a:blip>
          <a:srcRect l="6587" t="2474" r="7917" b="10734"/>
          <a:stretch/>
        </p:blipFill>
        <p:spPr bwMode="auto">
          <a:xfrm>
            <a:off x="3904753" y="1957305"/>
            <a:ext cx="1078992" cy="1078992"/>
          </a:xfrm>
          <a:prstGeom prst="ellipse">
            <a:avLst/>
          </a:prstGeom>
          <a:noFill/>
          <a:ln w="19050">
            <a:solidFill>
              <a:schemeClr val="accent3"/>
            </a:solidFill>
          </a:ln>
          <a:extLst>
            <a:ext uri="{909E8E84-426E-40DD-AFC4-6F175D3DCCD1}">
              <a14:hiddenFill xmlns:a14="http://schemas.microsoft.com/office/drawing/2010/main">
                <a:solidFill>
                  <a:srgbClr val="FFFFFF"/>
                </a:solidFill>
              </a14:hiddenFill>
            </a:ext>
          </a:extLst>
        </p:spPr>
      </p:pic>
      <p:sp>
        <p:nvSpPr>
          <p:cNvPr id="17"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Department of Energy, Washington Post, New York Times, Politico.</a:t>
            </a:r>
          </a:p>
        </p:txBody>
      </p:sp>
    </p:spTree>
    <p:extLst>
      <p:ext uri="{BB962C8B-B14F-4D97-AF65-F5344CB8AC3E}">
        <p14:creationId xmlns:p14="http://schemas.microsoft.com/office/powerpoint/2010/main" val="2722216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13</a:t>
            </a:fld>
            <a:endParaRPr lang="en-US" dirty="0">
              <a:latin typeface="+mj-lt"/>
            </a:endParaRPr>
          </a:p>
        </p:txBody>
      </p:sp>
      <p:sp>
        <p:nvSpPr>
          <p:cNvPr id="14" name="Title 1"/>
          <p:cNvSpPr txBox="1">
            <a:spLocks/>
          </p:cNvSpPr>
          <p:nvPr/>
        </p:nvSpPr>
        <p:spPr bwMode="auto">
          <a:xfrm>
            <a:off x="2296410" y="939884"/>
            <a:ext cx="4445295" cy="407946"/>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lnSpc>
                <a:spcPct val="90000"/>
              </a:lnSpc>
              <a:spcBef>
                <a:spcPct val="0"/>
              </a:spcBef>
              <a:spcAft>
                <a:spcPct val="0"/>
              </a:spcAft>
              <a:defRPr sz="2200" b="1" kern="1200">
                <a:solidFill>
                  <a:schemeClr val="tx1"/>
                </a:solidFill>
                <a:latin typeface="Georgia" panose="02040502050405020303" pitchFamily="18" charset="0"/>
                <a:ea typeface="ＭＳ Ｐゴシック" panose="020B0600070205080204" pitchFamily="34" charset="-128"/>
                <a:cs typeface="MS PGothic" charset="0"/>
              </a:defRPr>
            </a:lvl1pPr>
            <a:lvl2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2pPr>
            <a:lvl3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3pPr>
            <a:lvl4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4pPr>
            <a:lvl5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5pPr>
            <a:lvl6pPr marL="4572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6pPr>
            <a:lvl7pPr marL="9144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7pPr>
            <a:lvl8pPr marL="13716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8pPr>
            <a:lvl9pPr marL="18288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9pPr>
          </a:lstStyle>
          <a:p>
            <a:pPr algn="ctr"/>
            <a:r>
              <a:rPr lang="en-US" altLang="en-US" sz="2000" dirty="0">
                <a:latin typeface="+mj-lt"/>
                <a:ea typeface="ＭＳ Ｐゴシック" charset="-128"/>
                <a:cs typeface="MS PGothic" charset="-128"/>
              </a:rPr>
              <a:t>White House FERC Replacements?</a:t>
            </a:r>
          </a:p>
        </p:txBody>
      </p:sp>
      <p:sp>
        <p:nvSpPr>
          <p:cNvPr id="11" name="Rounded Rectangle 10"/>
          <p:cNvSpPr/>
          <p:nvPr/>
        </p:nvSpPr>
        <p:spPr>
          <a:xfrm>
            <a:off x="3124764" y="1713547"/>
            <a:ext cx="2606040" cy="4000596"/>
          </a:xfrm>
          <a:prstGeom prst="roundRect">
            <a:avLst/>
          </a:prstGeom>
          <a:noFill/>
          <a:ln w="28575">
            <a:solidFill>
              <a:schemeClr val="tx2">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3" name="TextBox 12"/>
          <p:cNvSpPr txBox="1"/>
          <p:nvPr/>
        </p:nvSpPr>
        <p:spPr>
          <a:xfrm>
            <a:off x="3124764" y="1713547"/>
            <a:ext cx="2395330" cy="307777"/>
          </a:xfrm>
          <a:prstGeom prst="rect">
            <a:avLst/>
          </a:prstGeom>
          <a:noFill/>
        </p:spPr>
        <p:txBody>
          <a:bodyPr wrap="square" rtlCol="0">
            <a:spAutoFit/>
          </a:bodyPr>
          <a:lstStyle/>
          <a:p>
            <a:pPr algn="ctr"/>
            <a:r>
              <a:rPr lang="en-US" sz="1400" b="1" dirty="0">
                <a:latin typeface="+mj-lt"/>
              </a:rPr>
              <a:t>What comes next?</a:t>
            </a:r>
          </a:p>
        </p:txBody>
      </p:sp>
      <p:sp>
        <p:nvSpPr>
          <p:cNvPr id="19" name="Rectangle 18"/>
          <p:cNvSpPr/>
          <p:nvPr/>
        </p:nvSpPr>
        <p:spPr>
          <a:xfrm>
            <a:off x="3124764" y="3251418"/>
            <a:ext cx="2606040" cy="23404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80682" bIns="80682" rtlCol="0" anchor="t" anchorCtr="0"/>
          <a:lstStyle/>
          <a:p>
            <a:pPr marL="151287" indent="-151287">
              <a:spcAft>
                <a:spcPts val="400"/>
              </a:spcAft>
              <a:buFont typeface="Arial" panose="020B0604020202020204" pitchFamily="34" charset="0"/>
              <a:buChar char="•"/>
            </a:pPr>
            <a:r>
              <a:rPr lang="en-US" sz="1000" dirty="0">
                <a:solidFill>
                  <a:schemeClr val="tx1"/>
                </a:solidFill>
                <a:latin typeface="+mj-lt"/>
              </a:rPr>
              <a:t>FERC currently has two vacancies</a:t>
            </a:r>
          </a:p>
          <a:p>
            <a:pPr marL="151287" indent="-151287">
              <a:spcAft>
                <a:spcPts val="400"/>
              </a:spcAft>
              <a:buFont typeface="Arial" panose="020B0604020202020204" pitchFamily="34" charset="0"/>
              <a:buChar char="•"/>
            </a:pPr>
            <a:r>
              <a:rPr lang="en-US" sz="1000" dirty="0">
                <a:solidFill>
                  <a:schemeClr val="tx1"/>
                </a:solidFill>
                <a:latin typeface="+mj-lt"/>
              </a:rPr>
              <a:t>No political party can hold more than three of FERC’s five seats</a:t>
            </a:r>
          </a:p>
          <a:p>
            <a:pPr marL="151287" indent="-151287">
              <a:spcAft>
                <a:spcPts val="400"/>
              </a:spcAft>
              <a:buFont typeface="Arial" panose="020B0604020202020204" pitchFamily="34" charset="0"/>
              <a:buChar char="•"/>
            </a:pPr>
            <a:r>
              <a:rPr lang="en-US" sz="1000" dirty="0">
                <a:solidFill>
                  <a:schemeClr val="tx1"/>
                </a:solidFill>
                <a:latin typeface="+mj-lt"/>
              </a:rPr>
              <a:t>On November 20, 2019, the Senate Energy and Natural Resources Committee advanced FERC general counsel James </a:t>
            </a:r>
            <a:r>
              <a:rPr lang="en-US" sz="1000" dirty="0" err="1">
                <a:solidFill>
                  <a:schemeClr val="tx1"/>
                </a:solidFill>
                <a:latin typeface="+mj-lt"/>
              </a:rPr>
              <a:t>Danly’s</a:t>
            </a:r>
            <a:r>
              <a:rPr lang="en-US" sz="1000" dirty="0">
                <a:solidFill>
                  <a:schemeClr val="tx1"/>
                </a:solidFill>
                <a:latin typeface="+mj-lt"/>
              </a:rPr>
              <a:t> nomination</a:t>
            </a:r>
          </a:p>
          <a:p>
            <a:pPr marL="151287" indent="-151287">
              <a:spcAft>
                <a:spcPts val="400"/>
              </a:spcAft>
              <a:buFont typeface="Arial" panose="020B0604020202020204" pitchFamily="34" charset="0"/>
              <a:buChar char="•"/>
            </a:pPr>
            <a:r>
              <a:rPr lang="en-US" sz="1000" dirty="0">
                <a:solidFill>
                  <a:schemeClr val="tx1"/>
                </a:solidFill>
                <a:latin typeface="+mj-lt"/>
              </a:rPr>
              <a:t>Though common practice would be to nominate a Republican and Democrat together, President Trump has not selected a second nominee</a:t>
            </a:r>
          </a:p>
        </p:txBody>
      </p:sp>
      <p:grpSp>
        <p:nvGrpSpPr>
          <p:cNvPr id="16" name="Group 15"/>
          <p:cNvGrpSpPr/>
          <p:nvPr/>
        </p:nvGrpSpPr>
        <p:grpSpPr>
          <a:xfrm>
            <a:off x="3243437" y="2155601"/>
            <a:ext cx="1078992" cy="1078992"/>
            <a:chOff x="-1430226" y="3317899"/>
            <a:chExt cx="822683" cy="822683"/>
          </a:xfrm>
        </p:grpSpPr>
        <p:sp>
          <p:nvSpPr>
            <p:cNvPr id="25" name="Oval 24"/>
            <p:cNvSpPr>
              <a:spLocks noChangeAspect="1"/>
            </p:cNvSpPr>
            <p:nvPr/>
          </p:nvSpPr>
          <p:spPr>
            <a:xfrm>
              <a:off x="-1430226" y="3317899"/>
              <a:ext cx="822683" cy="822683"/>
            </a:xfrm>
            <a:prstGeom prst="ellipse">
              <a:avLst/>
            </a:prstGeom>
            <a:solidFill>
              <a:srgbClr val="284D8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latin typeface="+mj-lt"/>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9768" y="3388357"/>
              <a:ext cx="681765" cy="681765"/>
            </a:xfrm>
            <a:prstGeom prst="rect">
              <a:avLst/>
            </a:prstGeom>
          </p:spPr>
        </p:pic>
      </p:grpSp>
      <p:grpSp>
        <p:nvGrpSpPr>
          <p:cNvPr id="29" name="Group 28"/>
          <p:cNvGrpSpPr/>
          <p:nvPr/>
        </p:nvGrpSpPr>
        <p:grpSpPr>
          <a:xfrm>
            <a:off x="4519058" y="2095071"/>
            <a:ext cx="1078992" cy="1078992"/>
            <a:chOff x="-1430226" y="3317899"/>
            <a:chExt cx="822683" cy="822683"/>
          </a:xfrm>
        </p:grpSpPr>
        <p:sp>
          <p:nvSpPr>
            <p:cNvPr id="30" name="Oval 29"/>
            <p:cNvSpPr>
              <a:spLocks noChangeAspect="1"/>
            </p:cNvSpPr>
            <p:nvPr/>
          </p:nvSpPr>
          <p:spPr>
            <a:xfrm>
              <a:off x="-1430226" y="3317899"/>
              <a:ext cx="822683" cy="822683"/>
            </a:xfrm>
            <a:prstGeom prst="ellipse">
              <a:avLst/>
            </a:prstGeom>
            <a:solidFill>
              <a:srgbClr val="A02C1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latin typeface="+mj-lt"/>
              </a:endParaRPr>
            </a:p>
          </p:txBody>
        </p:sp>
        <p:pic>
          <p:nvPicPr>
            <p:cNvPr id="31" name="Picture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59768" y="3388357"/>
              <a:ext cx="681765" cy="681765"/>
            </a:xfrm>
            <a:prstGeom prst="rect">
              <a:avLst/>
            </a:prstGeom>
          </p:spPr>
        </p:pic>
      </p:grpSp>
      <p:sp>
        <p:nvSpPr>
          <p:cNvPr id="26"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Utility Dive, E&amp;E Mews, FERC, Green Tech Media, Twitter, National Law Review.</a:t>
            </a:r>
          </a:p>
        </p:txBody>
      </p:sp>
    </p:spTree>
    <p:extLst>
      <p:ext uri="{BB962C8B-B14F-4D97-AF65-F5344CB8AC3E}">
        <p14:creationId xmlns:p14="http://schemas.microsoft.com/office/powerpoint/2010/main" val="1993116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4090B0-CBC8-D34C-B61A-0DABA2EE0B61}"/>
              </a:ext>
            </a:extLst>
          </p:cNvPr>
          <p:cNvSpPr txBox="1"/>
          <p:nvPr/>
        </p:nvSpPr>
        <p:spPr>
          <a:xfrm>
            <a:off x="424348" y="1421349"/>
            <a:ext cx="7786255" cy="4062651"/>
          </a:xfrm>
          <a:prstGeom prst="rect">
            <a:avLst/>
          </a:prstGeom>
          <a:noFill/>
        </p:spPr>
        <p:txBody>
          <a:bodyPr wrap="square" rtlCol="0">
            <a:spAutoFit/>
          </a:bodyPr>
          <a:lstStyle/>
          <a:p>
            <a:r>
              <a:rPr lang="en-US" sz="2400" b="1" dirty="0"/>
              <a:t>ROADMAP</a:t>
            </a:r>
            <a:r>
              <a:rPr lang="en-US" dirty="0"/>
              <a:t> </a:t>
            </a:r>
          </a:p>
          <a:p>
            <a:endParaRPr lang="en-US" dirty="0"/>
          </a:p>
          <a:p>
            <a:r>
              <a:rPr lang="en-US" dirty="0"/>
              <a:t>High level overview</a:t>
            </a:r>
          </a:p>
          <a:p>
            <a:r>
              <a:rPr lang="en-US" dirty="0"/>
              <a:t>Administrative actions</a:t>
            </a:r>
          </a:p>
          <a:p>
            <a:pPr marL="285750" indent="-285750">
              <a:buFont typeface="Arial" panose="020B0604020202020204" pitchFamily="34" charset="0"/>
              <a:buChar char="•"/>
            </a:pPr>
            <a:r>
              <a:rPr lang="en-US" sz="1600" dirty="0"/>
              <a:t>Trump administration rollbacks of Obama-era regulations</a:t>
            </a:r>
          </a:p>
          <a:p>
            <a:pPr marL="285750" indent="-285750">
              <a:buFont typeface="Arial" panose="020B0604020202020204" pitchFamily="34" charset="0"/>
              <a:buChar char="•"/>
            </a:pPr>
            <a:r>
              <a:rPr lang="en-US" sz="1600" dirty="0"/>
              <a:t>Affordable Clean Energy rule replaces Clean Power Plan</a:t>
            </a:r>
          </a:p>
          <a:p>
            <a:pPr marL="285750" indent="-285750">
              <a:buFont typeface="Arial" panose="020B0604020202020204" pitchFamily="34" charset="0"/>
              <a:buChar char="•"/>
            </a:pPr>
            <a:r>
              <a:rPr lang="en-US" sz="1600" dirty="0"/>
              <a:t>Auto Emissions</a:t>
            </a:r>
          </a:p>
          <a:p>
            <a:pPr marL="285750" indent="-285750">
              <a:buFont typeface="Arial" panose="020B0604020202020204" pitchFamily="34" charset="0"/>
              <a:buChar char="•"/>
            </a:pPr>
            <a:r>
              <a:rPr lang="en-US" sz="1600" dirty="0"/>
              <a:t>FERC </a:t>
            </a:r>
          </a:p>
          <a:p>
            <a:pPr marL="285750" indent="-285750">
              <a:buFont typeface="Arial" panose="020B0604020202020204" pitchFamily="34" charset="0"/>
              <a:buChar char="•"/>
            </a:pPr>
            <a:r>
              <a:rPr lang="en-US" sz="1600" dirty="0"/>
              <a:t>Clean Water Act- Waters of the United States</a:t>
            </a:r>
          </a:p>
          <a:p>
            <a:pPr marL="285750" indent="-285750">
              <a:buFont typeface="Arial" panose="020B0604020202020204" pitchFamily="34" charset="0"/>
              <a:buChar char="•"/>
            </a:pPr>
            <a:r>
              <a:rPr lang="en-US" sz="1600" dirty="0"/>
              <a:t>Expanded Exploration</a:t>
            </a:r>
          </a:p>
          <a:p>
            <a:pPr marL="285750" indent="-285750">
              <a:buFont typeface="Arial" panose="020B0604020202020204" pitchFamily="34" charset="0"/>
              <a:buChar char="•"/>
            </a:pPr>
            <a:r>
              <a:rPr lang="en-US" sz="1600" dirty="0"/>
              <a:t>NEPA</a:t>
            </a:r>
          </a:p>
          <a:p>
            <a:pPr marL="285750" indent="-285750">
              <a:buFont typeface="Arial" panose="020B0604020202020204" pitchFamily="34" charset="0"/>
              <a:buChar char="•"/>
            </a:pPr>
            <a:r>
              <a:rPr lang="en-US" sz="1600" dirty="0"/>
              <a:t>Administrative changes</a:t>
            </a:r>
          </a:p>
          <a:p>
            <a:r>
              <a:rPr lang="en-US" b="1" dirty="0">
                <a:solidFill>
                  <a:schemeClr val="accent1"/>
                </a:solidFill>
              </a:rPr>
              <a:t>Congressional actions</a:t>
            </a:r>
            <a:r>
              <a:rPr lang="en-US" sz="1600" dirty="0"/>
              <a:t> </a:t>
            </a:r>
          </a:p>
          <a:p>
            <a:pPr marL="285750" indent="-285750">
              <a:buFont typeface="Arial" panose="020B0604020202020204" pitchFamily="34" charset="0"/>
              <a:buChar char="•"/>
            </a:pPr>
            <a:r>
              <a:rPr lang="en-US" sz="1600" dirty="0"/>
              <a:t>Legislation</a:t>
            </a:r>
            <a:endParaRPr lang="en-US" dirty="0"/>
          </a:p>
          <a:p>
            <a:r>
              <a:rPr lang="en-US" dirty="0"/>
              <a:t>Look ahead</a:t>
            </a:r>
          </a:p>
        </p:txBody>
      </p:sp>
    </p:spTree>
    <p:extLst>
      <p:ext uri="{BB962C8B-B14F-4D97-AF65-F5344CB8AC3E}">
        <p14:creationId xmlns:p14="http://schemas.microsoft.com/office/powerpoint/2010/main" val="1075647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86404" y="1656580"/>
            <a:ext cx="3976884" cy="1966805"/>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15</a:t>
            </a:fld>
            <a:endParaRPr lang="en-US" dirty="0">
              <a:latin typeface="+mj-lt"/>
            </a:endParaRPr>
          </a:p>
        </p:txBody>
      </p:sp>
      <p:sp>
        <p:nvSpPr>
          <p:cNvPr id="14" name="Title 1"/>
          <p:cNvSpPr txBox="1">
            <a:spLocks/>
          </p:cNvSpPr>
          <p:nvPr/>
        </p:nvSpPr>
        <p:spPr bwMode="auto">
          <a:xfrm>
            <a:off x="404814" y="756919"/>
            <a:ext cx="8407400" cy="60908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lnSpc>
                <a:spcPct val="90000"/>
              </a:lnSpc>
              <a:spcBef>
                <a:spcPct val="0"/>
              </a:spcBef>
              <a:spcAft>
                <a:spcPct val="0"/>
              </a:spcAft>
              <a:defRPr sz="2200" b="1" kern="1200">
                <a:solidFill>
                  <a:schemeClr val="tx1"/>
                </a:solidFill>
                <a:latin typeface="Georgia" panose="02040502050405020303" pitchFamily="18" charset="0"/>
                <a:ea typeface="ＭＳ Ｐゴシック" panose="020B0600070205080204" pitchFamily="34" charset="-128"/>
                <a:cs typeface="MS PGothic" charset="0"/>
              </a:defRPr>
            </a:lvl1pPr>
            <a:lvl2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2pPr>
            <a:lvl3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3pPr>
            <a:lvl4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4pPr>
            <a:lvl5pPr algn="l" rtl="0" eaLnBrk="0" fontAlgn="base" hangingPunct="0">
              <a:lnSpc>
                <a:spcPct val="90000"/>
              </a:lnSpc>
              <a:spcBef>
                <a:spcPct val="0"/>
              </a:spcBef>
              <a:spcAft>
                <a:spcPct val="0"/>
              </a:spcAft>
              <a:defRPr sz="3000">
                <a:solidFill>
                  <a:schemeClr val="tx1"/>
                </a:solidFill>
                <a:latin typeface="Georgia" charset="0"/>
                <a:ea typeface="ＭＳ Ｐゴシック" panose="020B0600070205080204" pitchFamily="34" charset="-128"/>
                <a:cs typeface="MS PGothic" charset="0"/>
              </a:defRPr>
            </a:lvl5pPr>
            <a:lvl6pPr marL="4572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6pPr>
            <a:lvl7pPr marL="9144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7pPr>
            <a:lvl8pPr marL="13716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8pPr>
            <a:lvl9pPr marL="1828800" algn="l" rtl="0" fontAlgn="base">
              <a:lnSpc>
                <a:spcPct val="90000"/>
              </a:lnSpc>
              <a:spcBef>
                <a:spcPct val="0"/>
              </a:spcBef>
              <a:spcAft>
                <a:spcPct val="0"/>
              </a:spcAft>
              <a:defRPr sz="3000">
                <a:solidFill>
                  <a:schemeClr val="tx1"/>
                </a:solidFill>
                <a:latin typeface="Georgia" charset="0"/>
                <a:ea typeface="ＭＳ Ｐゴシック" charset="0"/>
                <a:cs typeface="ＭＳ Ｐゴシック" charset="0"/>
              </a:defRPr>
            </a:lvl9pPr>
          </a:lstStyle>
          <a:p>
            <a:r>
              <a:rPr lang="en-US" altLang="en-US" sz="2000" dirty="0">
                <a:latin typeface="+mj-lt"/>
                <a:ea typeface="ＭＳ Ｐゴシック" charset="-128"/>
                <a:cs typeface="MS PGothic" charset="-128"/>
              </a:rPr>
              <a:t>Key 2019 energy hearings</a:t>
            </a:r>
          </a:p>
        </p:txBody>
      </p:sp>
      <p:grpSp>
        <p:nvGrpSpPr>
          <p:cNvPr id="23" name="Group 22"/>
          <p:cNvGrpSpPr/>
          <p:nvPr/>
        </p:nvGrpSpPr>
        <p:grpSpPr>
          <a:xfrm>
            <a:off x="372475" y="1566137"/>
            <a:ext cx="681832" cy="681832"/>
            <a:chOff x="9321800" y="2479965"/>
            <a:chExt cx="914400" cy="914400"/>
          </a:xfrm>
        </p:grpSpPr>
        <p:sp>
          <p:nvSpPr>
            <p:cNvPr id="30" name="Oval 29"/>
            <p:cNvSpPr/>
            <p:nvPr/>
          </p:nvSpPr>
          <p:spPr>
            <a:xfrm>
              <a:off x="9321800" y="2479965"/>
              <a:ext cx="914400" cy="9144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31" name="Picture 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29750" y="2575215"/>
              <a:ext cx="698500" cy="698500"/>
            </a:xfrm>
            <a:prstGeom prst="rect">
              <a:avLst/>
            </a:prstGeom>
          </p:spPr>
        </p:pic>
      </p:grpSp>
      <p:sp>
        <p:nvSpPr>
          <p:cNvPr id="40" name="Rectangle 14">
            <a:extLst>
              <a:ext uri="{FF2B5EF4-FFF2-40B4-BE49-F238E27FC236}">
                <a16:creationId xmlns:a16="http://schemas.microsoft.com/office/drawing/2014/main" id="{377981A1-C936-0048-8278-3CD4121ED6B5}"/>
              </a:ext>
            </a:extLst>
          </p:cNvPr>
          <p:cNvSpPr>
            <a:spLocks noChangeArrowheads="1"/>
          </p:cNvSpPr>
          <p:nvPr/>
        </p:nvSpPr>
        <p:spPr bwMode="auto">
          <a:xfrm>
            <a:off x="411954" y="3713858"/>
            <a:ext cx="8233427" cy="325029"/>
          </a:xfrm>
          <a:prstGeom prst="rect">
            <a:avLst/>
          </a:prstGeom>
          <a:noFill/>
          <a:ln>
            <a:noFill/>
          </a:ln>
        </p:spPr>
        <p:txBody>
          <a:bodyPr>
            <a:noAutofit/>
          </a:bodyPr>
          <a:lstStyle>
            <a:lvl1pPr defTabSz="811213">
              <a:lnSpc>
                <a:spcPct val="90000"/>
              </a:lnSpc>
              <a:spcBef>
                <a:spcPts val="1000"/>
              </a:spcBef>
              <a:buFont typeface="Arial" panose="020B0604020202020204" pitchFamily="34" charset="0"/>
              <a:buChar char="•"/>
              <a:defRPr sz="2800">
                <a:solidFill>
                  <a:schemeClr val="tx1"/>
                </a:solidFill>
                <a:latin typeface="Georgia" panose="02040502050405020303" pitchFamily="18" charset="0"/>
                <a:ea typeface="ＭＳ Ｐゴシック" panose="020B0600070205080204" pitchFamily="34" charset="-128"/>
              </a:defRPr>
            </a:lvl1pPr>
            <a:lvl2pPr marL="742950" indent="-285750" defTabSz="811213">
              <a:lnSpc>
                <a:spcPct val="90000"/>
              </a:lnSpc>
              <a:spcBef>
                <a:spcPts val="500"/>
              </a:spcBef>
              <a:buFont typeface="Arial" panose="020B0604020202020204" pitchFamily="34" charset="0"/>
              <a:buChar char="•"/>
              <a:defRPr sz="2400">
                <a:solidFill>
                  <a:schemeClr val="tx1"/>
                </a:solidFill>
                <a:latin typeface="Georgia" panose="02040502050405020303" pitchFamily="18" charset="0"/>
                <a:ea typeface="ＭＳ Ｐゴシック" panose="020B0600070205080204" pitchFamily="34" charset="-128"/>
              </a:defRPr>
            </a:lvl2pPr>
            <a:lvl3pPr marL="1143000" indent="-228600" defTabSz="811213">
              <a:lnSpc>
                <a:spcPct val="90000"/>
              </a:lnSpc>
              <a:spcBef>
                <a:spcPts val="500"/>
              </a:spcBef>
              <a:buFont typeface="Arial" panose="020B0604020202020204" pitchFamily="34" charset="0"/>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4pPr>
            <a:lvl5pPr marL="20574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5pPr>
            <a:lvl6pPr marL="25146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6pPr>
            <a:lvl7pPr marL="29718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7pPr>
            <a:lvl8pPr marL="34290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8pPr>
            <a:lvl9pPr marL="38862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9pPr>
          </a:lstStyle>
          <a:p>
            <a:pPr>
              <a:lnSpc>
                <a:spcPct val="100000"/>
              </a:lnSpc>
              <a:spcBef>
                <a:spcPct val="0"/>
              </a:spcBef>
              <a:buFontTx/>
              <a:buNone/>
              <a:defRPr/>
            </a:pPr>
            <a:r>
              <a:rPr lang="en-US" altLang="en-US" sz="1200" b="1" dirty="0">
                <a:latin typeface="+mj-lt"/>
              </a:rPr>
              <a:t>Senate hearings</a:t>
            </a:r>
          </a:p>
        </p:txBody>
      </p:sp>
      <p:sp>
        <p:nvSpPr>
          <p:cNvPr id="34" name="TextBox 33"/>
          <p:cNvSpPr txBox="1"/>
          <p:nvPr/>
        </p:nvSpPr>
        <p:spPr>
          <a:xfrm>
            <a:off x="1050078" y="1668297"/>
            <a:ext cx="3413209" cy="415498"/>
          </a:xfrm>
          <a:prstGeom prst="rect">
            <a:avLst/>
          </a:prstGeom>
          <a:noFill/>
        </p:spPr>
        <p:txBody>
          <a:bodyPr wrap="square" rtlCol="0">
            <a:spAutoFit/>
          </a:bodyPr>
          <a:lstStyle/>
          <a:p>
            <a:pPr algn="ctr"/>
            <a:r>
              <a:rPr lang="en-US" sz="1050" b="1" dirty="0">
                <a:latin typeface="+mj-lt"/>
              </a:rPr>
              <a:t>May 1st: Hearing on “The state of pipeline safety and security in America”</a:t>
            </a:r>
          </a:p>
        </p:txBody>
      </p:sp>
      <p:sp>
        <p:nvSpPr>
          <p:cNvPr id="36" name="Rounded Rectangle 35"/>
          <p:cNvSpPr/>
          <p:nvPr/>
        </p:nvSpPr>
        <p:spPr>
          <a:xfrm>
            <a:off x="4691889" y="1656580"/>
            <a:ext cx="3976884" cy="1966805"/>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0" name="TextBox 49"/>
          <p:cNvSpPr txBox="1"/>
          <p:nvPr/>
        </p:nvSpPr>
        <p:spPr>
          <a:xfrm>
            <a:off x="5259791" y="1668297"/>
            <a:ext cx="3408981" cy="415498"/>
          </a:xfrm>
          <a:prstGeom prst="rect">
            <a:avLst/>
          </a:prstGeom>
          <a:noFill/>
        </p:spPr>
        <p:txBody>
          <a:bodyPr wrap="square" rtlCol="0">
            <a:spAutoFit/>
          </a:bodyPr>
          <a:lstStyle/>
          <a:p>
            <a:pPr algn="ctr"/>
            <a:r>
              <a:rPr lang="en-US" sz="1050" b="1" dirty="0">
                <a:latin typeface="+mj-lt"/>
              </a:rPr>
              <a:t>October 30th: Hearing on “Building a 100 percent clean economy: solutions for the U.S. power sector”</a:t>
            </a:r>
          </a:p>
        </p:txBody>
      </p:sp>
      <p:sp>
        <p:nvSpPr>
          <p:cNvPr id="51" name="Rounded Rectangle 50"/>
          <p:cNvSpPr/>
          <p:nvPr/>
        </p:nvSpPr>
        <p:spPr>
          <a:xfrm>
            <a:off x="486404" y="4134742"/>
            <a:ext cx="3976884" cy="1965960"/>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pSp>
        <p:nvGrpSpPr>
          <p:cNvPr id="54" name="Group 53"/>
          <p:cNvGrpSpPr/>
          <p:nvPr/>
        </p:nvGrpSpPr>
        <p:grpSpPr>
          <a:xfrm>
            <a:off x="372475" y="4044300"/>
            <a:ext cx="681832" cy="681832"/>
            <a:chOff x="9321800" y="2479965"/>
            <a:chExt cx="914400" cy="914400"/>
          </a:xfrm>
        </p:grpSpPr>
        <p:sp>
          <p:nvSpPr>
            <p:cNvPr id="55" name="Oval 54"/>
            <p:cNvSpPr/>
            <p:nvPr/>
          </p:nvSpPr>
          <p:spPr>
            <a:xfrm>
              <a:off x="9321800" y="2479965"/>
              <a:ext cx="914400" cy="9144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56" name="Picture 5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29750" y="2575215"/>
              <a:ext cx="698500" cy="698500"/>
            </a:xfrm>
            <a:prstGeom prst="rect">
              <a:avLst/>
            </a:prstGeom>
          </p:spPr>
        </p:pic>
      </p:grpSp>
      <p:sp>
        <p:nvSpPr>
          <p:cNvPr id="57" name="TextBox 56"/>
          <p:cNvSpPr txBox="1"/>
          <p:nvPr/>
        </p:nvSpPr>
        <p:spPr>
          <a:xfrm>
            <a:off x="1029654" y="4146460"/>
            <a:ext cx="3433634" cy="415498"/>
          </a:xfrm>
          <a:prstGeom prst="rect">
            <a:avLst/>
          </a:prstGeom>
          <a:noFill/>
        </p:spPr>
        <p:txBody>
          <a:bodyPr wrap="square" rtlCol="0">
            <a:spAutoFit/>
          </a:bodyPr>
          <a:lstStyle/>
          <a:p>
            <a:pPr algn="ctr"/>
            <a:r>
              <a:rPr lang="en-US" sz="1050" b="1" dirty="0">
                <a:latin typeface="+mj-lt"/>
              </a:rPr>
              <a:t>June 4th: Full committee hearing to examine expanded deployment of grid-scale energy storage</a:t>
            </a:r>
          </a:p>
        </p:txBody>
      </p:sp>
      <p:sp>
        <p:nvSpPr>
          <p:cNvPr id="58" name="Rounded Rectangle 57"/>
          <p:cNvSpPr/>
          <p:nvPr/>
        </p:nvSpPr>
        <p:spPr>
          <a:xfrm>
            <a:off x="4691889" y="4134743"/>
            <a:ext cx="3976884" cy="1965959"/>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1" name="TextBox 60"/>
          <p:cNvSpPr txBox="1"/>
          <p:nvPr/>
        </p:nvSpPr>
        <p:spPr>
          <a:xfrm>
            <a:off x="5259791" y="4146460"/>
            <a:ext cx="3408981" cy="430887"/>
          </a:xfrm>
          <a:prstGeom prst="rect">
            <a:avLst/>
          </a:prstGeom>
          <a:noFill/>
        </p:spPr>
        <p:txBody>
          <a:bodyPr wrap="square" rtlCol="0">
            <a:spAutoFit/>
          </a:bodyPr>
          <a:lstStyle/>
          <a:p>
            <a:pPr algn="ctr"/>
            <a:r>
              <a:rPr lang="en-US" sz="1050" b="1" dirty="0">
                <a:latin typeface="+mj-lt"/>
              </a:rPr>
              <a:t>Sept. 17th: Full committee hearing on minerals and clean energy technologies</a:t>
            </a:r>
          </a:p>
        </p:txBody>
      </p:sp>
      <p:sp>
        <p:nvSpPr>
          <p:cNvPr id="27" name="TextBox 26"/>
          <p:cNvSpPr txBox="1"/>
          <p:nvPr/>
        </p:nvSpPr>
        <p:spPr>
          <a:xfrm>
            <a:off x="542245" y="4724415"/>
            <a:ext cx="3954477" cy="1015663"/>
          </a:xfrm>
          <a:prstGeom prst="rect">
            <a:avLst/>
          </a:prstGeom>
          <a:noFill/>
        </p:spPr>
        <p:txBody>
          <a:bodyPr wrap="square" rtlCol="0">
            <a:spAutoFit/>
          </a:bodyPr>
          <a:lstStyle/>
          <a:p>
            <a:r>
              <a:rPr lang="en-US" sz="1000" dirty="0">
                <a:latin typeface="+mj-lt"/>
              </a:rPr>
              <a:t>Senate Energy and Natural Resources Chairman Lisa Murkowski (R-AK) called for expert witnesses to examine opportunities for the expanded deployment of grid-scale energy storage, which would ensure energy access during natural disasters or other outages. Witnesses from the Joint Center for Energy Storage Research and various utilities and energy companies testified.</a:t>
            </a:r>
            <a:endParaRPr lang="en-US" sz="1100" b="1" dirty="0">
              <a:latin typeface="+mj-lt"/>
            </a:endParaRPr>
          </a:p>
        </p:txBody>
      </p:sp>
      <p:sp>
        <p:nvSpPr>
          <p:cNvPr id="28" name="TextBox 27"/>
          <p:cNvSpPr txBox="1"/>
          <p:nvPr/>
        </p:nvSpPr>
        <p:spPr>
          <a:xfrm>
            <a:off x="4681379" y="4727279"/>
            <a:ext cx="4014547" cy="861774"/>
          </a:xfrm>
          <a:prstGeom prst="rect">
            <a:avLst/>
          </a:prstGeom>
          <a:noFill/>
        </p:spPr>
        <p:txBody>
          <a:bodyPr wrap="square" rtlCol="0">
            <a:spAutoFit/>
          </a:bodyPr>
          <a:lstStyle/>
          <a:p>
            <a:r>
              <a:rPr lang="en-US" sz="1000" dirty="0">
                <a:latin typeface="+mj-lt"/>
              </a:rPr>
              <a:t>Senate Energy and Natural Resources Chairman Lisa Murkowski (R-AK) called for expert witnesses to discuss the minerals needed for clean energy technologies. Witnesses included officials from the Department of Energy, Colorado School of Mines, and the Manhattan Institute for Policy Research.</a:t>
            </a:r>
            <a:endParaRPr lang="en-US" sz="1100" b="1" dirty="0">
              <a:latin typeface="+mj-lt"/>
            </a:endParaRPr>
          </a:p>
        </p:txBody>
      </p:sp>
      <p:sp>
        <p:nvSpPr>
          <p:cNvPr id="29" name="TextBox 28"/>
          <p:cNvSpPr txBox="1"/>
          <p:nvPr/>
        </p:nvSpPr>
        <p:spPr>
          <a:xfrm>
            <a:off x="542246" y="2243202"/>
            <a:ext cx="3952593" cy="1169551"/>
          </a:xfrm>
          <a:prstGeom prst="rect">
            <a:avLst/>
          </a:prstGeom>
          <a:noFill/>
        </p:spPr>
        <p:txBody>
          <a:bodyPr wrap="square" rtlCol="0">
            <a:spAutoFit/>
          </a:bodyPr>
          <a:lstStyle/>
          <a:p>
            <a:r>
              <a:rPr lang="en-US" sz="1000" dirty="0">
                <a:latin typeface="+mj-lt"/>
              </a:rPr>
              <a:t>House Energy &amp; Commerce Chair Frank Pallone (D-NJ-6) and Energy Subcommittee Chair Bobby Rush (D-IL-1) held a hearing on pipeline safety and security. Witnesses from the Pipeline and Hazardous Materials Safety Administration, Government Accountability Office, and pipeline industry groups testified. The Transportation Security Administration, the leading oversight authority for pipeline security, declined to send a representative to the hearing.</a:t>
            </a:r>
            <a:endParaRPr lang="en-US" sz="1100" b="1" dirty="0">
              <a:latin typeface="+mj-lt"/>
            </a:endParaRPr>
          </a:p>
        </p:txBody>
      </p:sp>
      <p:sp>
        <p:nvSpPr>
          <p:cNvPr id="32" name="TextBox 31"/>
          <p:cNvSpPr txBox="1"/>
          <p:nvPr/>
        </p:nvSpPr>
        <p:spPr>
          <a:xfrm>
            <a:off x="4754970" y="2247807"/>
            <a:ext cx="3961975" cy="707886"/>
          </a:xfrm>
          <a:prstGeom prst="rect">
            <a:avLst/>
          </a:prstGeom>
          <a:noFill/>
        </p:spPr>
        <p:txBody>
          <a:bodyPr wrap="square" rtlCol="0">
            <a:spAutoFit/>
          </a:bodyPr>
          <a:lstStyle/>
          <a:p>
            <a:r>
              <a:rPr lang="en-US" sz="1000" dirty="0">
                <a:latin typeface="+mj-lt"/>
              </a:rPr>
              <a:t>The House Energy &amp; Commerce Committee’s Subcommittee on Energy held a hearing on decarbonizing the US power sector. Witnesses included officials from the Utility Workers Union of America, Resources for the Future, and the National Rural Electric Cooperative Association.</a:t>
            </a:r>
            <a:endParaRPr lang="en-US" sz="1100" b="1" dirty="0">
              <a:latin typeface="+mj-lt"/>
            </a:endParaRPr>
          </a:p>
        </p:txBody>
      </p:sp>
      <p:grpSp>
        <p:nvGrpSpPr>
          <p:cNvPr id="33" name="Group 32"/>
          <p:cNvGrpSpPr/>
          <p:nvPr/>
        </p:nvGrpSpPr>
        <p:grpSpPr>
          <a:xfrm>
            <a:off x="4577960" y="1566137"/>
            <a:ext cx="681832" cy="681832"/>
            <a:chOff x="9321800" y="2479965"/>
            <a:chExt cx="914400" cy="914400"/>
          </a:xfrm>
        </p:grpSpPr>
        <p:sp>
          <p:nvSpPr>
            <p:cNvPr id="35" name="Oval 34"/>
            <p:cNvSpPr/>
            <p:nvPr/>
          </p:nvSpPr>
          <p:spPr>
            <a:xfrm>
              <a:off x="9321800" y="2479965"/>
              <a:ext cx="914400" cy="9144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37" name="Picture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29750" y="2575215"/>
              <a:ext cx="698500" cy="698500"/>
            </a:xfrm>
            <a:prstGeom prst="rect">
              <a:avLst/>
            </a:prstGeom>
          </p:spPr>
        </p:pic>
      </p:grpSp>
      <p:sp>
        <p:nvSpPr>
          <p:cNvPr id="38" name="Rectangle 14">
            <a:extLst>
              <a:ext uri="{FF2B5EF4-FFF2-40B4-BE49-F238E27FC236}">
                <a16:creationId xmlns:a16="http://schemas.microsoft.com/office/drawing/2014/main" id="{377981A1-C936-0048-8278-3CD4121ED6B5}"/>
              </a:ext>
            </a:extLst>
          </p:cNvPr>
          <p:cNvSpPr>
            <a:spLocks noChangeArrowheads="1"/>
          </p:cNvSpPr>
          <p:nvPr/>
        </p:nvSpPr>
        <p:spPr bwMode="auto">
          <a:xfrm>
            <a:off x="452890" y="1228895"/>
            <a:ext cx="8233427" cy="325029"/>
          </a:xfrm>
          <a:prstGeom prst="rect">
            <a:avLst/>
          </a:prstGeom>
          <a:noFill/>
          <a:ln>
            <a:noFill/>
          </a:ln>
        </p:spPr>
        <p:txBody>
          <a:bodyPr>
            <a:noAutofit/>
          </a:bodyPr>
          <a:lstStyle>
            <a:lvl1pPr defTabSz="811213">
              <a:lnSpc>
                <a:spcPct val="90000"/>
              </a:lnSpc>
              <a:spcBef>
                <a:spcPts val="1000"/>
              </a:spcBef>
              <a:buFont typeface="Arial" panose="020B0604020202020204" pitchFamily="34" charset="0"/>
              <a:buChar char="•"/>
              <a:defRPr sz="2800">
                <a:solidFill>
                  <a:schemeClr val="tx1"/>
                </a:solidFill>
                <a:latin typeface="Georgia" panose="02040502050405020303" pitchFamily="18" charset="0"/>
                <a:ea typeface="ＭＳ Ｐゴシック" panose="020B0600070205080204" pitchFamily="34" charset="-128"/>
              </a:defRPr>
            </a:lvl1pPr>
            <a:lvl2pPr marL="742950" indent="-285750" defTabSz="811213">
              <a:lnSpc>
                <a:spcPct val="90000"/>
              </a:lnSpc>
              <a:spcBef>
                <a:spcPts val="500"/>
              </a:spcBef>
              <a:buFont typeface="Arial" panose="020B0604020202020204" pitchFamily="34" charset="0"/>
              <a:buChar char="•"/>
              <a:defRPr sz="2400">
                <a:solidFill>
                  <a:schemeClr val="tx1"/>
                </a:solidFill>
                <a:latin typeface="Georgia" panose="02040502050405020303" pitchFamily="18" charset="0"/>
                <a:ea typeface="ＭＳ Ｐゴシック" panose="020B0600070205080204" pitchFamily="34" charset="-128"/>
              </a:defRPr>
            </a:lvl2pPr>
            <a:lvl3pPr marL="1143000" indent="-228600" defTabSz="811213">
              <a:lnSpc>
                <a:spcPct val="90000"/>
              </a:lnSpc>
              <a:spcBef>
                <a:spcPts val="500"/>
              </a:spcBef>
              <a:buFont typeface="Arial" panose="020B0604020202020204" pitchFamily="34" charset="0"/>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4pPr>
            <a:lvl5pPr marL="20574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5pPr>
            <a:lvl6pPr marL="25146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6pPr>
            <a:lvl7pPr marL="29718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7pPr>
            <a:lvl8pPr marL="34290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8pPr>
            <a:lvl9pPr marL="38862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9pPr>
          </a:lstStyle>
          <a:p>
            <a:pPr>
              <a:lnSpc>
                <a:spcPct val="100000"/>
              </a:lnSpc>
              <a:spcBef>
                <a:spcPct val="0"/>
              </a:spcBef>
              <a:buFontTx/>
              <a:buNone/>
              <a:defRPr/>
            </a:pPr>
            <a:r>
              <a:rPr lang="en-US" altLang="en-US" sz="1200" b="1" dirty="0">
                <a:latin typeface="+mj-lt"/>
              </a:rPr>
              <a:t>House of Representatives hearings</a:t>
            </a:r>
          </a:p>
        </p:txBody>
      </p:sp>
      <p:grpSp>
        <p:nvGrpSpPr>
          <p:cNvPr id="39" name="Group 38"/>
          <p:cNvGrpSpPr/>
          <p:nvPr/>
        </p:nvGrpSpPr>
        <p:grpSpPr>
          <a:xfrm>
            <a:off x="4577960" y="4042583"/>
            <a:ext cx="681832" cy="681832"/>
            <a:chOff x="9321800" y="2479965"/>
            <a:chExt cx="914400" cy="914400"/>
          </a:xfrm>
        </p:grpSpPr>
        <p:sp>
          <p:nvSpPr>
            <p:cNvPr id="41" name="Oval 40"/>
            <p:cNvSpPr/>
            <p:nvPr/>
          </p:nvSpPr>
          <p:spPr>
            <a:xfrm>
              <a:off x="9321800" y="2479965"/>
              <a:ext cx="914400" cy="9144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42" name="Picture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29750" y="2575215"/>
              <a:ext cx="698500" cy="698500"/>
            </a:xfrm>
            <a:prstGeom prst="rect">
              <a:avLst/>
            </a:prstGeom>
          </p:spPr>
        </p:pic>
      </p:grpSp>
      <p:sp>
        <p:nvSpPr>
          <p:cNvPr id="43"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Houston Chronicle, Government Accountability Office, ZDNet, House Committee on Energy &amp; Commerce, Daily Energy Insider, Senate Committee on Energy &amp; Natural Resources.</a:t>
            </a:r>
          </a:p>
        </p:txBody>
      </p:sp>
    </p:spTree>
    <p:extLst>
      <p:ext uri="{BB962C8B-B14F-4D97-AF65-F5344CB8AC3E}">
        <p14:creationId xmlns:p14="http://schemas.microsoft.com/office/powerpoint/2010/main" val="317815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104901" y="811075"/>
            <a:ext cx="7727720" cy="640080"/>
          </a:xfrm>
          <a:prstGeom prst="rect">
            <a:avLst/>
          </a:prstGeom>
          <a:effectLst/>
        </p:spPr>
        <p:txBody>
          <a:bodyPr vert="horz" lIns="91440" tIns="45720" rIns="91440" bIns="45720" rtlCol="0" anchor="t" anchorCtr="0">
            <a:normAutofit/>
          </a:bodyPr>
          <a:lstStyle>
            <a:lvl1pPr algn="l" defTabSz="914400" rtl="0" eaLnBrk="1" latinLnBrk="0" hangingPunct="1">
              <a:lnSpc>
                <a:spcPct val="90000"/>
              </a:lnSpc>
              <a:spcBef>
                <a:spcPct val="0"/>
              </a:spcBef>
              <a:buNone/>
              <a:defRPr sz="2000" b="1" kern="1200">
                <a:solidFill>
                  <a:schemeClr val="tx1"/>
                </a:solidFill>
                <a:latin typeface="+mj-lt"/>
                <a:ea typeface="+mj-ea"/>
                <a:cs typeface="+mj-cs"/>
              </a:defRPr>
            </a:lvl1pPr>
          </a:lstStyle>
          <a:p>
            <a:r>
              <a:rPr lang="en-US" altLang="en-US" dirty="0">
                <a:ea typeface="ＭＳ Ｐゴシック" charset="-128"/>
                <a:cs typeface="MS PGothic" charset="-128"/>
              </a:rPr>
              <a:t>Legislation to Watch: Energy</a:t>
            </a:r>
            <a:endParaRPr lang="en-US" dirty="0"/>
          </a:p>
        </p:txBody>
      </p:sp>
      <p:grpSp>
        <p:nvGrpSpPr>
          <p:cNvPr id="9" name="Group 8"/>
          <p:cNvGrpSpPr/>
          <p:nvPr/>
        </p:nvGrpSpPr>
        <p:grpSpPr>
          <a:xfrm>
            <a:off x="476566" y="4642318"/>
            <a:ext cx="8277797" cy="1315745"/>
            <a:chOff x="476566" y="4392487"/>
            <a:chExt cx="8277797" cy="1315745"/>
          </a:xfrm>
        </p:grpSpPr>
        <p:sp>
          <p:nvSpPr>
            <p:cNvPr id="19" name="Rectangle 18">
              <a:extLst>
                <a:ext uri="{FF2B5EF4-FFF2-40B4-BE49-F238E27FC236}">
                  <a16:creationId xmlns:a16="http://schemas.microsoft.com/office/drawing/2014/main" id="{03D590F3-0A95-3743-B864-16AC8BE0CA9A}"/>
                </a:ext>
              </a:extLst>
            </p:cNvPr>
            <p:cNvSpPr/>
            <p:nvPr/>
          </p:nvSpPr>
          <p:spPr>
            <a:xfrm>
              <a:off x="476566" y="4392487"/>
              <a:ext cx="3568799" cy="1315745"/>
            </a:xfrm>
            <a:prstGeom prst="rect">
              <a:avLst/>
            </a:prstGeom>
            <a:ln w="19050">
              <a:solidFill>
                <a:schemeClr val="bg2">
                  <a:lumMod val="25000"/>
                </a:schemeClr>
              </a:solidFill>
              <a:prstDash val="sysDot"/>
            </a:ln>
          </p:spPr>
          <p:txBody>
            <a:bodyPr wrap="square">
              <a:spAutoFit/>
            </a:bodyPr>
            <a:lstStyle/>
            <a:p>
              <a:pPr>
                <a:lnSpc>
                  <a:spcPct val="110000"/>
                </a:lnSpc>
                <a:spcAft>
                  <a:spcPts val="50"/>
                </a:spcAft>
                <a:defRPr/>
              </a:pPr>
              <a:r>
                <a:rPr lang="en-US" sz="1000" b="1" dirty="0">
                  <a:solidFill>
                    <a:prstClr val="black">
                      <a:lumMod val="95000"/>
                      <a:lumOff val="5000"/>
                    </a:prstClr>
                  </a:solidFill>
                  <a:latin typeface="+mj-lt"/>
                  <a:cs typeface="Georgia"/>
                </a:rPr>
                <a:t>H.R.2114: Enhancing State Energy Security Planning and Emergency Preparedness Act of 2019</a:t>
              </a:r>
            </a:p>
            <a:p>
              <a:pPr>
                <a:lnSpc>
                  <a:spcPct val="110000"/>
                </a:lnSpc>
                <a:spcAft>
                  <a:spcPts val="50"/>
                </a:spcAft>
                <a:defRPr/>
              </a:pPr>
              <a:r>
                <a:rPr lang="en-US" sz="1000" dirty="0">
                  <a:solidFill>
                    <a:prstClr val="black">
                      <a:lumMod val="95000"/>
                      <a:lumOff val="5000"/>
                    </a:prstClr>
                  </a:solidFill>
                  <a:latin typeface="+mj-lt"/>
                  <a:cs typeface="Georgia"/>
                </a:rPr>
                <a:t>Sponsor: Rep. Bobby Rush (D-IL-1)</a:t>
              </a:r>
            </a:p>
            <a:p>
              <a:pPr marL="171450" indent="-171450">
                <a:lnSpc>
                  <a:spcPct val="110000"/>
                </a:lnSpc>
                <a:spcAft>
                  <a:spcPts val="50"/>
                </a:spcAft>
                <a:buFont typeface="Arial" panose="020B0604020202020204" pitchFamily="34" charset="0"/>
                <a:buChar char="•"/>
                <a:defRPr/>
              </a:pPr>
              <a:r>
                <a:rPr lang="en-US" sz="1000" dirty="0">
                  <a:solidFill>
                    <a:prstClr val="black">
                      <a:lumMod val="95000"/>
                      <a:lumOff val="5000"/>
                    </a:prstClr>
                  </a:solidFill>
                  <a:latin typeface="+mj-lt"/>
                  <a:cs typeface="Georgia"/>
                </a:rPr>
                <a:t>Authorizes Department of Energy (DOE) to deliver funding to states for them to develop state energy security plans</a:t>
              </a:r>
            </a:p>
            <a:p>
              <a:pPr marL="171450" indent="-171450">
                <a:lnSpc>
                  <a:spcPct val="110000"/>
                </a:lnSpc>
                <a:spcAft>
                  <a:spcPts val="50"/>
                </a:spcAft>
                <a:buFont typeface="Arial" panose="020B0604020202020204" pitchFamily="34" charset="0"/>
                <a:buChar char="•"/>
                <a:defRPr/>
              </a:pPr>
              <a:r>
                <a:rPr lang="en-US" sz="1000" dirty="0">
                  <a:solidFill>
                    <a:prstClr val="black">
                      <a:lumMod val="95000"/>
                      <a:lumOff val="5000"/>
                    </a:prstClr>
                  </a:solidFill>
                  <a:latin typeface="+mj-lt"/>
                  <a:cs typeface="Georgia"/>
                </a:rPr>
                <a:t>Purpose is to ensure that states have “reliable, secure, and resilient” energy infrastructure</a:t>
              </a:r>
            </a:p>
          </p:txBody>
        </p:sp>
        <p:grpSp>
          <p:nvGrpSpPr>
            <p:cNvPr id="21" name="Group 20"/>
            <p:cNvGrpSpPr/>
            <p:nvPr/>
          </p:nvGrpSpPr>
          <p:grpSpPr>
            <a:xfrm>
              <a:off x="4161536" y="4586317"/>
              <a:ext cx="4592827" cy="1097363"/>
              <a:chOff x="4149433" y="4640171"/>
              <a:chExt cx="4592827" cy="1097363"/>
            </a:xfrm>
          </p:grpSpPr>
          <p:grpSp>
            <p:nvGrpSpPr>
              <p:cNvPr id="22" name="Group 21"/>
              <p:cNvGrpSpPr/>
              <p:nvPr/>
            </p:nvGrpSpPr>
            <p:grpSpPr>
              <a:xfrm>
                <a:off x="4149433" y="4640171"/>
                <a:ext cx="4592827" cy="1097363"/>
                <a:chOff x="4160852" y="4905483"/>
                <a:chExt cx="4592827" cy="1097363"/>
              </a:xfrm>
            </p:grpSpPr>
            <p:grpSp>
              <p:nvGrpSpPr>
                <p:cNvPr id="24" name="Group 23">
                  <a:extLst>
                    <a:ext uri="{FF2B5EF4-FFF2-40B4-BE49-F238E27FC236}">
                      <a16:creationId xmlns:a16="http://schemas.microsoft.com/office/drawing/2014/main" id="{2893921E-D798-9640-A8F1-95559E23F970}"/>
                    </a:ext>
                  </a:extLst>
                </p:cNvPr>
                <p:cNvGrpSpPr/>
                <p:nvPr/>
              </p:nvGrpSpPr>
              <p:grpSpPr>
                <a:xfrm>
                  <a:off x="6780913" y="4905484"/>
                  <a:ext cx="1080742" cy="1097362"/>
                  <a:chOff x="7054590" y="1300737"/>
                  <a:chExt cx="1133306" cy="1119717"/>
                </a:xfrm>
                <a:solidFill>
                  <a:schemeClr val="bg1">
                    <a:lumMod val="85000"/>
                  </a:schemeClr>
                </a:solidFill>
              </p:grpSpPr>
              <p:sp>
                <p:nvSpPr>
                  <p:cNvPr id="32" name="Rectangle 31">
                    <a:extLst>
                      <a:ext uri="{FF2B5EF4-FFF2-40B4-BE49-F238E27FC236}">
                        <a16:creationId xmlns:a16="http://schemas.microsoft.com/office/drawing/2014/main" id="{A0F0541A-9A7F-E84E-AF70-6F85030542AD}"/>
                      </a:ext>
                    </a:extLst>
                  </p:cNvPr>
                  <p:cNvSpPr/>
                  <p:nvPr/>
                </p:nvSpPr>
                <p:spPr>
                  <a:xfrm rot="18908888">
                    <a:off x="7143751" y="1599335"/>
                    <a:ext cx="551629" cy="491227"/>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j-lt"/>
                    </a:endParaRPr>
                  </a:p>
                </p:txBody>
              </p:sp>
              <p:sp>
                <p:nvSpPr>
                  <p:cNvPr id="33" name="Chevron 32">
                    <a:extLst>
                      <a:ext uri="{FF2B5EF4-FFF2-40B4-BE49-F238E27FC236}">
                        <a16:creationId xmlns:a16="http://schemas.microsoft.com/office/drawing/2014/main" id="{DFBC0410-7B54-C24D-B668-6C4EBB3A59A0}"/>
                      </a:ext>
                    </a:extLst>
                  </p:cNvPr>
                  <p:cNvSpPr/>
                  <p:nvPr/>
                </p:nvSpPr>
                <p:spPr bwMode="auto">
                  <a:xfrm>
                    <a:off x="7054590" y="1300737"/>
                    <a:ext cx="1133306" cy="1119717"/>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wrap="none" lIns="9144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7B8A85"/>
                        </a:solidFill>
                        <a:effectLst/>
                        <a:uLnTx/>
                        <a:uFillTx/>
                        <a:latin typeface="+mj-lt"/>
                      </a:rPr>
                      <a:t>Differences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rgbClr val="7B8A85"/>
                        </a:solidFill>
                        <a:latin typeface="+mj-lt"/>
                      </a:rPr>
                      <a:t>resolved</a:t>
                    </a:r>
                    <a:endParaRPr kumimoji="0" lang="en-US" sz="900" b="0" i="0" u="none" strike="noStrike" kern="1200" cap="none" spc="0" normalizeH="0" baseline="0" noProof="0" dirty="0">
                      <a:ln>
                        <a:noFill/>
                      </a:ln>
                      <a:solidFill>
                        <a:srgbClr val="7B8A85"/>
                      </a:solidFill>
                      <a:effectLst/>
                      <a:uLnTx/>
                      <a:uFillTx/>
                      <a:latin typeface="+mj-lt"/>
                    </a:endParaRPr>
                  </a:p>
                </p:txBody>
              </p:sp>
            </p:grpSp>
            <p:sp>
              <p:nvSpPr>
                <p:cNvPr id="25" name="Chevron 24">
                  <a:extLst>
                    <a:ext uri="{FF2B5EF4-FFF2-40B4-BE49-F238E27FC236}">
                      <a16:creationId xmlns:a16="http://schemas.microsoft.com/office/drawing/2014/main" id="{9B85BB9B-4528-CA43-BECF-71DA6C0A9C48}"/>
                    </a:ext>
                  </a:extLst>
                </p:cNvPr>
                <p:cNvSpPr/>
                <p:nvPr/>
              </p:nvSpPr>
              <p:spPr bwMode="auto">
                <a:xfrm>
                  <a:off x="5823446" y="4905483"/>
                  <a:ext cx="1163851" cy="531103"/>
                </a:xfrm>
                <a:prstGeom prst="chevron">
                  <a:avLst/>
                </a:prstGeom>
                <a:solidFill>
                  <a:schemeClr val="bg2">
                    <a:lumMod val="2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solidFill>
                      <a:effectLst/>
                      <a:uLnTx/>
                      <a:uFillTx/>
                      <a:latin typeface="+mj-lt"/>
                      <a:ea typeface="+mn-ea"/>
                      <a:cs typeface="+mn-cs"/>
                    </a:rPr>
                    <a:t>Passed House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solidFill>
                      <a:effectLst/>
                      <a:uLnTx/>
                      <a:uFillTx/>
                      <a:latin typeface="+mj-lt"/>
                      <a:ea typeface="+mn-ea"/>
                      <a:cs typeface="+mn-cs"/>
                    </a:rPr>
                    <a:t>9/9/19</a:t>
                  </a:r>
                </a:p>
              </p:txBody>
            </p:sp>
            <p:sp>
              <p:nvSpPr>
                <p:cNvPr id="26" name="Chevron 25">
                  <a:extLst>
                    <a:ext uri="{FF2B5EF4-FFF2-40B4-BE49-F238E27FC236}">
                      <a16:creationId xmlns:a16="http://schemas.microsoft.com/office/drawing/2014/main" id="{74A56947-8DDF-C843-B9F5-8956265E2C80}"/>
                    </a:ext>
                  </a:extLst>
                </p:cNvPr>
                <p:cNvSpPr/>
                <p:nvPr/>
              </p:nvSpPr>
              <p:spPr bwMode="auto">
                <a:xfrm>
                  <a:off x="5820988" y="5471743"/>
                  <a:ext cx="1163851" cy="53110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7B8A85"/>
                      </a:solidFill>
                      <a:effectLst/>
                      <a:uLnTx/>
                      <a:uFillTx/>
                      <a:latin typeface="+mj-lt"/>
                      <a:ea typeface="+mn-ea"/>
                      <a:cs typeface="+mn-cs"/>
                    </a:rPr>
                    <a:t>Passed Senate</a:t>
                  </a:r>
                </a:p>
              </p:txBody>
            </p:sp>
            <p:sp>
              <p:nvSpPr>
                <p:cNvPr id="27" name="Chevron 26">
                  <a:extLst>
                    <a:ext uri="{FF2B5EF4-FFF2-40B4-BE49-F238E27FC236}">
                      <a16:creationId xmlns:a16="http://schemas.microsoft.com/office/drawing/2014/main" id="{FB3D0C3F-E70E-A749-BEE9-C199A71F95DF}"/>
                    </a:ext>
                  </a:extLst>
                </p:cNvPr>
                <p:cNvSpPr/>
                <p:nvPr/>
              </p:nvSpPr>
              <p:spPr bwMode="auto">
                <a:xfrm>
                  <a:off x="4795366" y="4905483"/>
                  <a:ext cx="1235284" cy="531103"/>
                </a:xfrm>
                <a:prstGeom prst="chevron">
                  <a:avLst/>
                </a:prstGeom>
                <a:solidFill>
                  <a:schemeClr val="bg2">
                    <a:lumMod val="2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lvl="0" algn="ctr">
                    <a:defRPr/>
                  </a:pPr>
                  <a:endParaRPr lang="en-US" sz="900" dirty="0">
                    <a:solidFill>
                      <a:schemeClr val="bg1">
                        <a:lumMod val="50000"/>
                      </a:schemeClr>
                    </a:solidFill>
                    <a:latin typeface="+mj-lt"/>
                  </a:endParaRPr>
                </a:p>
              </p:txBody>
            </p:sp>
            <p:sp>
              <p:nvSpPr>
                <p:cNvPr id="28" name="Chevron 27">
                  <a:extLst>
                    <a:ext uri="{FF2B5EF4-FFF2-40B4-BE49-F238E27FC236}">
                      <a16:creationId xmlns:a16="http://schemas.microsoft.com/office/drawing/2014/main" id="{2700D06B-B5A2-7543-AD29-AA562D6BABFA}"/>
                    </a:ext>
                  </a:extLst>
                </p:cNvPr>
                <p:cNvSpPr/>
                <p:nvPr/>
              </p:nvSpPr>
              <p:spPr bwMode="auto">
                <a:xfrm>
                  <a:off x="4795188" y="5471743"/>
                  <a:ext cx="1235284" cy="531103"/>
                </a:xfrm>
                <a:prstGeom prst="chevron">
                  <a:avLst/>
                </a:prstGeom>
                <a:solidFill>
                  <a:schemeClr val="bg2">
                    <a:lumMod val="2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chemeClr val="bg1"/>
                      </a:solidFill>
                      <a:latin typeface="+mj-lt"/>
                    </a:rPr>
                    <a:t>Passed</a:t>
                  </a:r>
                </a:p>
                <a:p>
                  <a:pPr lvl="0" algn="ctr">
                    <a:defRPr/>
                  </a:pPr>
                  <a:r>
                    <a:rPr lang="en-US" sz="900" dirty="0">
                      <a:solidFill>
                        <a:schemeClr val="bg1"/>
                      </a:solidFill>
                      <a:latin typeface="+mj-lt"/>
                    </a:rPr>
                    <a:t>Committee</a:t>
                  </a:r>
                </a:p>
                <a:p>
                  <a:pPr lvl="0" algn="ctr">
                    <a:defRPr/>
                  </a:pPr>
                  <a:r>
                    <a:rPr lang="en-US" sz="900" dirty="0">
                      <a:solidFill>
                        <a:schemeClr val="bg1"/>
                      </a:solidFill>
                      <a:latin typeface="+mj-lt"/>
                    </a:rPr>
                    <a:t>10/22/19 </a:t>
                  </a:r>
                </a:p>
              </p:txBody>
            </p:sp>
            <p:sp>
              <p:nvSpPr>
                <p:cNvPr id="29" name="Pentagon 28">
                  <a:extLst>
                    <a:ext uri="{FF2B5EF4-FFF2-40B4-BE49-F238E27FC236}">
                      <a16:creationId xmlns:a16="http://schemas.microsoft.com/office/drawing/2014/main" id="{6DED518B-7A41-1443-83FA-C52F4E310072}"/>
                    </a:ext>
                  </a:extLst>
                </p:cNvPr>
                <p:cNvSpPr/>
                <p:nvPr/>
              </p:nvSpPr>
              <p:spPr bwMode="auto">
                <a:xfrm>
                  <a:off x="4160852" y="4905483"/>
                  <a:ext cx="834570" cy="531358"/>
                </a:xfrm>
                <a:prstGeom prst="homePlate">
                  <a:avLst/>
                </a:prstGeom>
                <a:solidFill>
                  <a:schemeClr val="bg2">
                    <a:lumMod val="25000"/>
                  </a:schemeClr>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chemeClr val="bg1"/>
                      </a:solidFill>
                      <a:latin typeface="+mj-lt"/>
                    </a:rPr>
                    <a:t>Introduced in House </a:t>
                  </a:r>
                  <a:br>
                    <a:rPr lang="en-US" sz="900" dirty="0">
                      <a:solidFill>
                        <a:schemeClr val="bg1"/>
                      </a:solidFill>
                      <a:latin typeface="+mj-lt"/>
                    </a:rPr>
                  </a:br>
                  <a:r>
                    <a:rPr lang="en-US" sz="900" dirty="0">
                      <a:solidFill>
                        <a:schemeClr val="bg1"/>
                      </a:solidFill>
                      <a:latin typeface="+mj-lt"/>
                    </a:rPr>
                    <a:t>4/8/19</a:t>
                  </a:r>
                </a:p>
              </p:txBody>
            </p:sp>
            <p:sp>
              <p:nvSpPr>
                <p:cNvPr id="30" name="Pentagon 29">
                  <a:extLst>
                    <a:ext uri="{FF2B5EF4-FFF2-40B4-BE49-F238E27FC236}">
                      <a16:creationId xmlns:a16="http://schemas.microsoft.com/office/drawing/2014/main" id="{8BBC81CC-8D7B-EA46-8A66-7711795E03AD}"/>
                    </a:ext>
                  </a:extLst>
                </p:cNvPr>
                <p:cNvSpPr/>
                <p:nvPr/>
              </p:nvSpPr>
              <p:spPr bwMode="auto">
                <a:xfrm>
                  <a:off x="4160852" y="5471488"/>
                  <a:ext cx="834570" cy="531358"/>
                </a:xfrm>
                <a:prstGeom prst="homePlate">
                  <a:avLst/>
                </a:prstGeom>
                <a:solidFill>
                  <a:schemeClr val="bg2">
                    <a:lumMod val="25000"/>
                  </a:schemeClr>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chemeClr val="bg1"/>
                      </a:solidFill>
                      <a:latin typeface="+mj-lt"/>
                    </a:rPr>
                    <a:t>Received in Senate</a:t>
                  </a:r>
                </a:p>
                <a:p>
                  <a:pPr algn="ctr" defTabSz="457200">
                    <a:defRPr/>
                  </a:pPr>
                  <a:r>
                    <a:rPr lang="en-US" sz="900" dirty="0">
                      <a:solidFill>
                        <a:schemeClr val="bg1"/>
                      </a:solidFill>
                      <a:latin typeface="+mj-lt"/>
                    </a:rPr>
                    <a:t>9/10/19 </a:t>
                  </a:r>
                </a:p>
              </p:txBody>
            </p:sp>
            <p:sp>
              <p:nvSpPr>
                <p:cNvPr id="31" name="Chevron 30">
                  <a:extLst>
                    <a:ext uri="{FF2B5EF4-FFF2-40B4-BE49-F238E27FC236}">
                      <a16:creationId xmlns:a16="http://schemas.microsoft.com/office/drawing/2014/main" id="{D47C4E68-727A-B646-BEC6-94098CAE5EE2}"/>
                    </a:ext>
                  </a:extLst>
                </p:cNvPr>
                <p:cNvSpPr/>
                <p:nvPr/>
              </p:nvSpPr>
              <p:spPr bwMode="auto">
                <a:xfrm>
                  <a:off x="7382442" y="4905483"/>
                  <a:ext cx="1371237" cy="109736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wrap="none" lIns="36576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Signed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into law</a:t>
                  </a:r>
                </a:p>
              </p:txBody>
            </p:sp>
          </p:grpSp>
          <p:sp>
            <p:nvSpPr>
              <p:cNvPr id="23" name="Rectangle 22"/>
              <p:cNvSpPr/>
              <p:nvPr/>
            </p:nvSpPr>
            <p:spPr>
              <a:xfrm>
                <a:off x="4887249" y="4662725"/>
                <a:ext cx="1061818" cy="369332"/>
              </a:xfrm>
              <a:prstGeom prst="rect">
                <a:avLst/>
              </a:prstGeom>
              <a:noFill/>
            </p:spPr>
            <p:txBody>
              <a:bodyPr wrap="square">
                <a:spAutoFit/>
              </a:bodyPr>
              <a:lstStyle/>
              <a:p>
                <a:pPr lvl="0" algn="ctr">
                  <a:defRPr/>
                </a:pPr>
                <a:r>
                  <a:rPr lang="en-US" sz="900" dirty="0">
                    <a:solidFill>
                      <a:schemeClr val="bg1"/>
                    </a:solidFill>
                    <a:latin typeface="+mj-lt"/>
                  </a:rPr>
                  <a:t>Passed committee</a:t>
                </a:r>
              </a:p>
              <a:p>
                <a:pPr lvl="0" algn="ctr">
                  <a:defRPr/>
                </a:pPr>
                <a:r>
                  <a:rPr lang="en-US" sz="900" dirty="0">
                    <a:solidFill>
                      <a:schemeClr val="bg1"/>
                    </a:solidFill>
                    <a:latin typeface="+mj-lt"/>
                  </a:rPr>
                  <a:t>4/10/19</a:t>
                </a:r>
              </a:p>
            </p:txBody>
          </p:sp>
        </p:grpSp>
      </p:grpSp>
      <p:pic>
        <p:nvPicPr>
          <p:cNvPr id="34" name="Picture 3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476566" y="844917"/>
            <a:ext cx="468994" cy="468994"/>
          </a:xfrm>
          <a:prstGeom prst="rect">
            <a:avLst/>
          </a:prstGeom>
        </p:spPr>
      </p:pic>
      <p:grpSp>
        <p:nvGrpSpPr>
          <p:cNvPr id="11" name="Group 10"/>
          <p:cNvGrpSpPr/>
          <p:nvPr/>
        </p:nvGrpSpPr>
        <p:grpSpPr>
          <a:xfrm>
            <a:off x="476566" y="1428280"/>
            <a:ext cx="8257227" cy="1485022"/>
            <a:chOff x="476566" y="1560657"/>
            <a:chExt cx="8257227" cy="1485022"/>
          </a:xfrm>
        </p:grpSpPr>
        <p:sp>
          <p:nvSpPr>
            <p:cNvPr id="35" name="Rectangle 34">
              <a:extLst>
                <a:ext uri="{FF2B5EF4-FFF2-40B4-BE49-F238E27FC236}">
                  <a16:creationId xmlns:a16="http://schemas.microsoft.com/office/drawing/2014/main" id="{076AF9B5-B55C-C04C-BC7C-8D017784FF5C}"/>
                </a:ext>
              </a:extLst>
            </p:cNvPr>
            <p:cNvSpPr/>
            <p:nvPr/>
          </p:nvSpPr>
          <p:spPr>
            <a:xfrm>
              <a:off x="476566" y="1560657"/>
              <a:ext cx="3568799" cy="1485022"/>
            </a:xfrm>
            <a:prstGeom prst="rect">
              <a:avLst/>
            </a:prstGeom>
            <a:ln w="19050">
              <a:solidFill>
                <a:schemeClr val="bg2">
                  <a:lumMod val="25000"/>
                </a:schemeClr>
              </a:solidFill>
              <a:prstDash val="sysDot"/>
            </a:ln>
          </p:spPr>
          <p:txBody>
            <a:bodyPr wrap="square">
              <a:spAutoFit/>
            </a:bodyPr>
            <a:lstStyle/>
            <a:p>
              <a:pPr>
                <a:lnSpc>
                  <a:spcPct val="110000"/>
                </a:lnSpc>
                <a:spcAft>
                  <a:spcPts val="50"/>
                </a:spcAft>
                <a:defRPr/>
              </a:pPr>
              <a:r>
                <a:rPr lang="en-US" sz="1000" b="1" dirty="0">
                  <a:solidFill>
                    <a:prstClr val="black">
                      <a:lumMod val="95000"/>
                      <a:lumOff val="5000"/>
                    </a:prstClr>
                  </a:solidFill>
                  <a:latin typeface="+mj-lt"/>
                  <a:cs typeface="Georgia"/>
                </a:rPr>
                <a:t>H.R.5120: SAFER Pipelines Act of 2019</a:t>
              </a:r>
            </a:p>
            <a:p>
              <a:pPr>
                <a:lnSpc>
                  <a:spcPct val="110000"/>
                </a:lnSpc>
                <a:spcAft>
                  <a:spcPts val="50"/>
                </a:spcAft>
                <a:defRPr/>
              </a:pPr>
              <a:r>
                <a:rPr lang="en-US" sz="1000" dirty="0">
                  <a:solidFill>
                    <a:prstClr val="black">
                      <a:lumMod val="95000"/>
                      <a:lumOff val="5000"/>
                    </a:prstClr>
                  </a:solidFill>
                  <a:latin typeface="+mj-lt"/>
                  <a:cs typeface="Georgia"/>
                </a:rPr>
                <a:t>Sponsor: Rep. Peter DeFazio (D-OR-4)</a:t>
              </a:r>
            </a:p>
            <a:p>
              <a:pPr marL="171450" indent="-171450">
                <a:lnSpc>
                  <a:spcPct val="110000"/>
                </a:lnSpc>
                <a:spcAft>
                  <a:spcPts val="50"/>
                </a:spcAft>
                <a:buFont typeface="Arial" panose="020B0604020202020204" pitchFamily="34" charset="0"/>
                <a:buChar char="•"/>
                <a:defRPr/>
              </a:pPr>
              <a:r>
                <a:rPr lang="en-US" sz="1000" dirty="0">
                  <a:solidFill>
                    <a:prstClr val="black">
                      <a:lumMod val="95000"/>
                      <a:lumOff val="5000"/>
                    </a:prstClr>
                  </a:solidFill>
                  <a:latin typeface="+mj-lt"/>
                  <a:cs typeface="Georgia"/>
                </a:rPr>
                <a:t>Aims to improve the safety of gas pipelines through various measures, including mandating that pipelines have automatic or remote-controlled shutoff systems, requiring the use of technology to detect leaks, and increasing penalties for pipeline violations</a:t>
              </a:r>
            </a:p>
            <a:p>
              <a:pPr marL="171450" indent="-171450">
                <a:lnSpc>
                  <a:spcPct val="110000"/>
                </a:lnSpc>
                <a:spcAft>
                  <a:spcPts val="50"/>
                </a:spcAft>
                <a:buFont typeface="Arial" panose="020B0604020202020204" pitchFamily="34" charset="0"/>
                <a:buChar char="•"/>
                <a:defRPr/>
              </a:pPr>
              <a:r>
                <a:rPr lang="en-US" sz="1000" dirty="0">
                  <a:solidFill>
                    <a:prstClr val="black">
                      <a:lumMod val="95000"/>
                      <a:lumOff val="5000"/>
                    </a:prstClr>
                  </a:solidFill>
                  <a:latin typeface="+mj-lt"/>
                  <a:cs typeface="Georgia"/>
                </a:rPr>
                <a:t>Reinstates EPA rule limiting pipeline methane emissions</a:t>
              </a:r>
            </a:p>
          </p:txBody>
        </p:sp>
        <p:grpSp>
          <p:nvGrpSpPr>
            <p:cNvPr id="36" name="Group 35"/>
            <p:cNvGrpSpPr/>
            <p:nvPr/>
          </p:nvGrpSpPr>
          <p:grpSpPr>
            <a:xfrm>
              <a:off x="4157900" y="1754487"/>
              <a:ext cx="4575893" cy="1097363"/>
              <a:chOff x="4155731" y="3132625"/>
              <a:chExt cx="4575893" cy="1097363"/>
            </a:xfrm>
          </p:grpSpPr>
          <p:grpSp>
            <p:nvGrpSpPr>
              <p:cNvPr id="37" name="Group 36">
                <a:extLst>
                  <a:ext uri="{FF2B5EF4-FFF2-40B4-BE49-F238E27FC236}">
                    <a16:creationId xmlns:a16="http://schemas.microsoft.com/office/drawing/2014/main" id="{F098AB53-9819-E54B-91DA-911AF0B5FC99}"/>
                  </a:ext>
                </a:extLst>
              </p:cNvPr>
              <p:cNvGrpSpPr/>
              <p:nvPr/>
            </p:nvGrpSpPr>
            <p:grpSpPr>
              <a:xfrm>
                <a:off x="6758858" y="3132626"/>
                <a:ext cx="1080742" cy="1097362"/>
                <a:chOff x="7054590" y="1300737"/>
                <a:chExt cx="1133306" cy="1119717"/>
              </a:xfrm>
              <a:solidFill>
                <a:schemeClr val="bg1">
                  <a:lumMod val="85000"/>
                </a:schemeClr>
              </a:solidFill>
            </p:grpSpPr>
            <p:sp>
              <p:nvSpPr>
                <p:cNvPr id="45" name="Rectangle 44">
                  <a:extLst>
                    <a:ext uri="{FF2B5EF4-FFF2-40B4-BE49-F238E27FC236}">
                      <a16:creationId xmlns:a16="http://schemas.microsoft.com/office/drawing/2014/main" id="{05842ED7-262B-2149-BC34-72B601A63B13}"/>
                    </a:ext>
                  </a:extLst>
                </p:cNvPr>
                <p:cNvSpPr/>
                <p:nvPr/>
              </p:nvSpPr>
              <p:spPr>
                <a:xfrm rot="18908888">
                  <a:off x="7143751" y="1599335"/>
                  <a:ext cx="551629" cy="491227"/>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j-lt"/>
                  </a:endParaRPr>
                </a:p>
              </p:txBody>
            </p:sp>
            <p:sp>
              <p:nvSpPr>
                <p:cNvPr id="46" name="Chevron 45">
                  <a:extLst>
                    <a:ext uri="{FF2B5EF4-FFF2-40B4-BE49-F238E27FC236}">
                      <a16:creationId xmlns:a16="http://schemas.microsoft.com/office/drawing/2014/main" id="{1F4A9E72-00B7-3D42-9FCB-83A2340C973C}"/>
                    </a:ext>
                  </a:extLst>
                </p:cNvPr>
                <p:cNvSpPr/>
                <p:nvPr/>
              </p:nvSpPr>
              <p:spPr bwMode="auto">
                <a:xfrm>
                  <a:off x="7054590" y="1300737"/>
                  <a:ext cx="1133306" cy="1119717"/>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wrap="none" lIns="9144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rPr>
                    <a:t>Differences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prstClr val="white">
                          <a:lumMod val="50000"/>
                        </a:prstClr>
                      </a:solidFill>
                      <a:latin typeface="+mj-lt"/>
                    </a:rPr>
                    <a:t>resolved</a:t>
                  </a:r>
                  <a:endParaRPr kumimoji="0" lang="en-US" sz="900" b="0" i="0" u="none" strike="noStrike" kern="1200" cap="none" spc="0" normalizeH="0" baseline="0" noProof="0" dirty="0">
                    <a:ln>
                      <a:noFill/>
                    </a:ln>
                    <a:solidFill>
                      <a:prstClr val="white">
                        <a:lumMod val="50000"/>
                      </a:prstClr>
                    </a:solidFill>
                    <a:effectLst/>
                    <a:uLnTx/>
                    <a:uFillTx/>
                    <a:latin typeface="+mj-lt"/>
                  </a:endParaRPr>
                </a:p>
              </p:txBody>
            </p:sp>
          </p:grpSp>
          <p:sp>
            <p:nvSpPr>
              <p:cNvPr id="38" name="Chevron 37">
                <a:extLst>
                  <a:ext uri="{FF2B5EF4-FFF2-40B4-BE49-F238E27FC236}">
                    <a16:creationId xmlns:a16="http://schemas.microsoft.com/office/drawing/2014/main" id="{C27BD85B-1CFA-B846-9538-8C173FB54B83}"/>
                  </a:ext>
                </a:extLst>
              </p:cNvPr>
              <p:cNvSpPr/>
              <p:nvPr/>
            </p:nvSpPr>
            <p:spPr bwMode="auto">
              <a:xfrm>
                <a:off x="5801391" y="3132625"/>
                <a:ext cx="1163851" cy="531103"/>
              </a:xfrm>
              <a:prstGeom prst="chevron">
                <a:avLst/>
              </a:prstGeom>
              <a:solidFill>
                <a:srgbClr val="D9D9D9"/>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7F7F7F"/>
                    </a:solidFill>
                    <a:effectLst/>
                    <a:uLnTx/>
                    <a:uFillTx/>
                    <a:latin typeface="+mj-lt"/>
                  </a:rPr>
                  <a:t>Passed  House</a:t>
                </a:r>
              </a:p>
            </p:txBody>
          </p:sp>
          <p:sp>
            <p:nvSpPr>
              <p:cNvPr id="39" name="Chevron 38">
                <a:extLst>
                  <a:ext uri="{FF2B5EF4-FFF2-40B4-BE49-F238E27FC236}">
                    <a16:creationId xmlns:a16="http://schemas.microsoft.com/office/drawing/2014/main" id="{667E04BF-114B-254E-ADAC-8E1AAE4CB32B}"/>
                  </a:ext>
                </a:extLst>
              </p:cNvPr>
              <p:cNvSpPr/>
              <p:nvPr/>
            </p:nvSpPr>
            <p:spPr bwMode="auto">
              <a:xfrm>
                <a:off x="5798933" y="3698885"/>
                <a:ext cx="1163851" cy="53110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Passed  Senate </a:t>
                </a:r>
              </a:p>
            </p:txBody>
          </p:sp>
          <p:sp>
            <p:nvSpPr>
              <p:cNvPr id="40" name="Chevron 39">
                <a:extLst>
                  <a:ext uri="{FF2B5EF4-FFF2-40B4-BE49-F238E27FC236}">
                    <a16:creationId xmlns:a16="http://schemas.microsoft.com/office/drawing/2014/main" id="{98D57095-B338-F945-BBA6-A80DF971C74B}"/>
                  </a:ext>
                </a:extLst>
              </p:cNvPr>
              <p:cNvSpPr/>
              <p:nvPr/>
            </p:nvSpPr>
            <p:spPr bwMode="auto">
              <a:xfrm>
                <a:off x="4773311" y="3132625"/>
                <a:ext cx="1235284" cy="531103"/>
              </a:xfrm>
              <a:prstGeom prst="chevron">
                <a:avLst/>
              </a:prstGeom>
              <a:solidFill>
                <a:schemeClr val="bg2">
                  <a:lumMod val="2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solidFill>
                    <a:effectLst/>
                    <a:uLnTx/>
                    <a:uFillTx/>
                    <a:latin typeface="+mj-lt"/>
                  </a:rPr>
                  <a:t>Passed</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chemeClr val="bg1"/>
                    </a:solidFill>
                    <a:latin typeface="+mj-lt"/>
                  </a:rPr>
                  <a:t>committee</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chemeClr val="bg1"/>
                    </a:solidFill>
                    <a:latin typeface="+mj-lt"/>
                  </a:rPr>
                  <a:t>11/20/19</a:t>
                </a:r>
              </a:p>
            </p:txBody>
          </p:sp>
          <p:sp>
            <p:nvSpPr>
              <p:cNvPr id="41" name="Chevron 40">
                <a:extLst>
                  <a:ext uri="{FF2B5EF4-FFF2-40B4-BE49-F238E27FC236}">
                    <a16:creationId xmlns:a16="http://schemas.microsoft.com/office/drawing/2014/main" id="{D27BAE52-430D-1540-ABB3-E05D01272C71}"/>
                  </a:ext>
                </a:extLst>
              </p:cNvPr>
              <p:cNvSpPr/>
              <p:nvPr/>
            </p:nvSpPr>
            <p:spPr bwMode="auto">
              <a:xfrm>
                <a:off x="4773133" y="3698885"/>
                <a:ext cx="1235284" cy="53110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lumMod val="50000"/>
                      </a:schemeClr>
                    </a:solidFill>
                    <a:effectLst/>
                    <a:uLnTx/>
                    <a:uFillTx/>
                    <a:latin typeface="+mj-lt"/>
                    <a:ea typeface="+mn-ea"/>
                    <a:cs typeface="+mn-cs"/>
                  </a:rPr>
                  <a:t>Passed committee</a:t>
                </a:r>
              </a:p>
            </p:txBody>
          </p:sp>
          <p:sp>
            <p:nvSpPr>
              <p:cNvPr id="42" name="Pentagon 41">
                <a:extLst>
                  <a:ext uri="{FF2B5EF4-FFF2-40B4-BE49-F238E27FC236}">
                    <a16:creationId xmlns:a16="http://schemas.microsoft.com/office/drawing/2014/main" id="{DC3D16F3-8358-CB41-8724-C46F42DD2EF1}"/>
                  </a:ext>
                </a:extLst>
              </p:cNvPr>
              <p:cNvSpPr/>
              <p:nvPr/>
            </p:nvSpPr>
            <p:spPr bwMode="auto">
              <a:xfrm>
                <a:off x="4155731" y="3132625"/>
                <a:ext cx="834570" cy="531358"/>
              </a:xfrm>
              <a:prstGeom prst="homePlate">
                <a:avLst/>
              </a:prstGeom>
              <a:solidFill>
                <a:schemeClr val="bg2">
                  <a:lumMod val="25000"/>
                </a:schemeClr>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chemeClr val="bg1"/>
                    </a:solidFill>
                    <a:latin typeface="+mj-lt"/>
                  </a:rPr>
                  <a:t>Introduced in House</a:t>
                </a:r>
              </a:p>
              <a:p>
                <a:pPr algn="ctr" defTabSz="457200">
                  <a:defRPr/>
                </a:pPr>
                <a:r>
                  <a:rPr lang="en-US" sz="900" dirty="0">
                    <a:solidFill>
                      <a:schemeClr val="bg1"/>
                    </a:solidFill>
                    <a:latin typeface="+mj-lt"/>
                  </a:rPr>
                  <a:t>11/15/19</a:t>
                </a:r>
              </a:p>
            </p:txBody>
          </p:sp>
          <p:sp>
            <p:nvSpPr>
              <p:cNvPr id="43" name="Pentagon 42">
                <a:extLst>
                  <a:ext uri="{FF2B5EF4-FFF2-40B4-BE49-F238E27FC236}">
                    <a16:creationId xmlns:a16="http://schemas.microsoft.com/office/drawing/2014/main" id="{9B733670-AE6F-DC42-9D6F-B9040B11A591}"/>
                  </a:ext>
                </a:extLst>
              </p:cNvPr>
              <p:cNvSpPr/>
              <p:nvPr/>
            </p:nvSpPr>
            <p:spPr bwMode="auto">
              <a:xfrm>
                <a:off x="4155731" y="3698630"/>
                <a:ext cx="834570" cy="531358"/>
              </a:xfrm>
              <a:prstGeom prst="homePlate">
                <a:avLst/>
              </a:prstGeom>
              <a:solidFill>
                <a:srgbClr val="D9D9D9"/>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rgbClr val="7F7F7F"/>
                    </a:solidFill>
                    <a:latin typeface="+mj-lt"/>
                  </a:rPr>
                  <a:t>Received in Senate</a:t>
                </a:r>
              </a:p>
            </p:txBody>
          </p:sp>
          <p:sp>
            <p:nvSpPr>
              <p:cNvPr id="44" name="Chevron 43">
                <a:extLst>
                  <a:ext uri="{FF2B5EF4-FFF2-40B4-BE49-F238E27FC236}">
                    <a16:creationId xmlns:a16="http://schemas.microsoft.com/office/drawing/2014/main" id="{75EEA300-3C09-4B4A-B3D7-CEEC5A6BA0E6}"/>
                  </a:ext>
                </a:extLst>
              </p:cNvPr>
              <p:cNvSpPr/>
              <p:nvPr/>
            </p:nvSpPr>
            <p:spPr bwMode="auto">
              <a:xfrm>
                <a:off x="7360387" y="3132625"/>
                <a:ext cx="1371237" cy="109736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wrap="none" lIns="36576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Signed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into law</a:t>
                </a:r>
              </a:p>
            </p:txBody>
          </p:sp>
        </p:grpSp>
      </p:grpSp>
      <p:grpSp>
        <p:nvGrpSpPr>
          <p:cNvPr id="7" name="Group 6"/>
          <p:cNvGrpSpPr/>
          <p:nvPr/>
        </p:nvGrpSpPr>
        <p:grpSpPr>
          <a:xfrm>
            <a:off x="476566" y="3028887"/>
            <a:ext cx="8261689" cy="1328569"/>
            <a:chOff x="476566" y="2798294"/>
            <a:chExt cx="8261689" cy="1328569"/>
          </a:xfrm>
        </p:grpSpPr>
        <p:sp>
          <p:nvSpPr>
            <p:cNvPr id="47" name="Rectangle 46">
              <a:extLst>
                <a:ext uri="{FF2B5EF4-FFF2-40B4-BE49-F238E27FC236}">
                  <a16:creationId xmlns:a16="http://schemas.microsoft.com/office/drawing/2014/main" id="{B9A53145-C3E3-624F-B137-81FA97ECBE07}"/>
                </a:ext>
              </a:extLst>
            </p:cNvPr>
            <p:cNvSpPr/>
            <p:nvPr/>
          </p:nvSpPr>
          <p:spPr>
            <a:xfrm>
              <a:off x="476566" y="2798294"/>
              <a:ext cx="3568799" cy="1328569"/>
            </a:xfrm>
            <a:prstGeom prst="rect">
              <a:avLst/>
            </a:prstGeom>
            <a:ln w="19050">
              <a:solidFill>
                <a:schemeClr val="bg2">
                  <a:lumMod val="25000"/>
                </a:schemeClr>
              </a:solidFill>
              <a:prstDash val="sysDot"/>
            </a:ln>
          </p:spPr>
          <p:txBody>
            <a:bodyPr wrap="square">
              <a:spAutoFit/>
            </a:bodyPr>
            <a:lstStyle/>
            <a:p>
              <a:pPr>
                <a:lnSpc>
                  <a:spcPct val="110000"/>
                </a:lnSpc>
                <a:spcAft>
                  <a:spcPts val="50"/>
                </a:spcAft>
                <a:defRPr/>
              </a:pPr>
              <a:r>
                <a:rPr lang="en-US" sz="1000" b="1" dirty="0">
                  <a:solidFill>
                    <a:prstClr val="black"/>
                  </a:solidFill>
                  <a:latin typeface="+mj-lt"/>
                  <a:cs typeface="Georgia"/>
                </a:rPr>
                <a:t>S. 383/H.R. 1166: USE IT Act</a:t>
              </a:r>
            </a:p>
            <a:p>
              <a:pPr>
                <a:lnSpc>
                  <a:spcPct val="110000"/>
                </a:lnSpc>
                <a:spcAft>
                  <a:spcPts val="50"/>
                </a:spcAft>
                <a:defRPr/>
              </a:pPr>
              <a:r>
                <a:rPr lang="en-US" sz="1000" dirty="0">
                  <a:solidFill>
                    <a:prstClr val="black"/>
                  </a:solidFill>
                  <a:latin typeface="+mj-lt"/>
                  <a:cs typeface="Georgia"/>
                </a:rPr>
                <a:t>Senate Sponsor: Sen. John Barrasso (R-WY)</a:t>
              </a:r>
            </a:p>
            <a:p>
              <a:pPr>
                <a:lnSpc>
                  <a:spcPct val="110000"/>
                </a:lnSpc>
                <a:spcAft>
                  <a:spcPts val="50"/>
                </a:spcAft>
                <a:defRPr/>
              </a:pPr>
              <a:r>
                <a:rPr lang="en-US" sz="1000" dirty="0">
                  <a:solidFill>
                    <a:prstClr val="black"/>
                  </a:solidFill>
                  <a:latin typeface="+mj-lt"/>
                  <a:cs typeface="Georgia"/>
                </a:rPr>
                <a:t>House Sponsor: Rep. Scott Peters (D-CA-52)</a:t>
              </a:r>
            </a:p>
            <a:p>
              <a:pPr marL="171450" indent="-171450">
                <a:lnSpc>
                  <a:spcPct val="110000"/>
                </a:lnSpc>
                <a:spcAft>
                  <a:spcPts val="50"/>
                </a:spcAft>
                <a:buFont typeface="Arial" panose="020B0604020202020204" pitchFamily="34" charset="0"/>
                <a:buChar char="•"/>
                <a:defRPr/>
              </a:pPr>
              <a:r>
                <a:rPr lang="en-US" sz="1000" dirty="0">
                  <a:solidFill>
                    <a:prstClr val="black"/>
                  </a:solidFill>
                  <a:latin typeface="+mj-lt"/>
                  <a:cs typeface="Georgia"/>
                </a:rPr>
                <a:t>Provides support for CCS research and development</a:t>
              </a:r>
            </a:p>
            <a:p>
              <a:pPr marL="171450" indent="-171450">
                <a:lnSpc>
                  <a:spcPct val="110000"/>
                </a:lnSpc>
                <a:spcAft>
                  <a:spcPts val="50"/>
                </a:spcAft>
                <a:buFont typeface="Arial" panose="020B0604020202020204" pitchFamily="34" charset="0"/>
                <a:buChar char="•"/>
                <a:defRPr/>
              </a:pPr>
              <a:r>
                <a:rPr lang="en-US" sz="1000" dirty="0">
                  <a:solidFill>
                    <a:prstClr val="black"/>
                  </a:solidFill>
                  <a:latin typeface="+mj-lt"/>
                  <a:cs typeface="Georgia"/>
                </a:rPr>
                <a:t>Facilitates collaboration between federal, state, and non-governmental entities for the development and construction of CCS facilities and carbon dioxide pipelines</a:t>
              </a:r>
            </a:p>
          </p:txBody>
        </p:sp>
        <p:grpSp>
          <p:nvGrpSpPr>
            <p:cNvPr id="2" name="Group 1"/>
            <p:cNvGrpSpPr/>
            <p:nvPr/>
          </p:nvGrpSpPr>
          <p:grpSpPr>
            <a:xfrm>
              <a:off x="4168578" y="2998536"/>
              <a:ext cx="4569677" cy="1097363"/>
              <a:chOff x="4168578" y="2968570"/>
              <a:chExt cx="4569677" cy="1097363"/>
            </a:xfrm>
          </p:grpSpPr>
          <p:grpSp>
            <p:nvGrpSpPr>
              <p:cNvPr id="48" name="Group 47">
                <a:extLst>
                  <a:ext uri="{FF2B5EF4-FFF2-40B4-BE49-F238E27FC236}">
                    <a16:creationId xmlns:a16="http://schemas.microsoft.com/office/drawing/2014/main" id="{1CE72CA5-D288-2C40-B42E-011ECE91249A}"/>
                  </a:ext>
                </a:extLst>
              </p:cNvPr>
              <p:cNvGrpSpPr/>
              <p:nvPr/>
            </p:nvGrpSpPr>
            <p:grpSpPr>
              <a:xfrm>
                <a:off x="6765489" y="2968571"/>
                <a:ext cx="1080742" cy="1097362"/>
                <a:chOff x="7054590" y="1300737"/>
                <a:chExt cx="1133306" cy="1119717"/>
              </a:xfrm>
              <a:solidFill>
                <a:schemeClr val="bg1">
                  <a:lumMod val="85000"/>
                </a:schemeClr>
              </a:solidFill>
            </p:grpSpPr>
            <p:sp>
              <p:nvSpPr>
                <p:cNvPr id="49" name="Rectangle 48">
                  <a:extLst>
                    <a:ext uri="{FF2B5EF4-FFF2-40B4-BE49-F238E27FC236}">
                      <a16:creationId xmlns:a16="http://schemas.microsoft.com/office/drawing/2014/main" id="{AC01CEB4-DDC2-2A46-9715-FAF0BFB01F81}"/>
                    </a:ext>
                  </a:extLst>
                </p:cNvPr>
                <p:cNvSpPr/>
                <p:nvPr/>
              </p:nvSpPr>
              <p:spPr>
                <a:xfrm rot="18908888">
                  <a:off x="7143751" y="1599335"/>
                  <a:ext cx="551629" cy="491227"/>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dirty="0">
                    <a:latin typeface="+mj-lt"/>
                  </a:endParaRPr>
                </a:p>
              </p:txBody>
            </p:sp>
            <p:sp>
              <p:nvSpPr>
                <p:cNvPr id="50" name="Chevron 49">
                  <a:extLst>
                    <a:ext uri="{FF2B5EF4-FFF2-40B4-BE49-F238E27FC236}">
                      <a16:creationId xmlns:a16="http://schemas.microsoft.com/office/drawing/2014/main" id="{2CE8BDE3-BB15-7040-96F7-9103E071E978}"/>
                    </a:ext>
                  </a:extLst>
                </p:cNvPr>
                <p:cNvSpPr/>
                <p:nvPr/>
              </p:nvSpPr>
              <p:spPr bwMode="auto">
                <a:xfrm>
                  <a:off x="7054590" y="1300737"/>
                  <a:ext cx="1133306" cy="1119717"/>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wrap="none" lIns="9144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7F7F7F"/>
                      </a:solidFill>
                      <a:effectLst/>
                      <a:uLnTx/>
                      <a:uFillTx/>
                      <a:latin typeface="+mj-lt"/>
                    </a:rPr>
                    <a:t>Differences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rgbClr val="7F7F7F"/>
                      </a:solidFill>
                      <a:latin typeface="+mj-lt"/>
                    </a:rPr>
                    <a:t>resolved</a:t>
                  </a:r>
                  <a:endParaRPr kumimoji="0" lang="en-US" sz="900" b="0" i="0" u="none" strike="noStrike" kern="1200" cap="none" spc="0" normalizeH="0" baseline="0" noProof="0" dirty="0">
                    <a:ln>
                      <a:noFill/>
                    </a:ln>
                    <a:solidFill>
                      <a:srgbClr val="7F7F7F"/>
                    </a:solidFill>
                    <a:effectLst/>
                    <a:uLnTx/>
                    <a:uFillTx/>
                    <a:latin typeface="+mj-lt"/>
                  </a:endParaRPr>
                </a:p>
              </p:txBody>
            </p:sp>
          </p:grpSp>
          <p:sp>
            <p:nvSpPr>
              <p:cNvPr id="51" name="Chevron 50">
                <a:extLst>
                  <a:ext uri="{FF2B5EF4-FFF2-40B4-BE49-F238E27FC236}">
                    <a16:creationId xmlns:a16="http://schemas.microsoft.com/office/drawing/2014/main" id="{6D8974DA-5FCC-C343-B033-57A45177F4F6}"/>
                  </a:ext>
                </a:extLst>
              </p:cNvPr>
              <p:cNvSpPr/>
              <p:nvPr/>
            </p:nvSpPr>
            <p:spPr bwMode="auto">
              <a:xfrm>
                <a:off x="5808022" y="2968570"/>
                <a:ext cx="1163851" cy="53110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mj-lt"/>
                  </a:rPr>
                  <a:t>Passed House</a:t>
                </a:r>
              </a:p>
            </p:txBody>
          </p:sp>
          <p:sp>
            <p:nvSpPr>
              <p:cNvPr id="52" name="Chevron 51">
                <a:extLst>
                  <a:ext uri="{FF2B5EF4-FFF2-40B4-BE49-F238E27FC236}">
                    <a16:creationId xmlns:a16="http://schemas.microsoft.com/office/drawing/2014/main" id="{056DF354-2603-2D4C-871E-22B3D8E76623}"/>
                  </a:ext>
                </a:extLst>
              </p:cNvPr>
              <p:cNvSpPr/>
              <p:nvPr/>
            </p:nvSpPr>
            <p:spPr bwMode="auto">
              <a:xfrm>
                <a:off x="5801102" y="3534830"/>
                <a:ext cx="1163851" cy="531103"/>
              </a:xfrm>
              <a:prstGeom prst="chevron">
                <a:avLst/>
              </a:prstGeom>
              <a:solidFill>
                <a:srgbClr val="D9D9D9"/>
              </a:solidFill>
              <a:ln>
                <a:noFill/>
              </a:ln>
              <a:effectLst/>
            </p:spPr>
            <p:style>
              <a:lnRef idx="1">
                <a:schemeClr val="accent1"/>
              </a:lnRef>
              <a:fillRef idx="3">
                <a:schemeClr val="accent1"/>
              </a:fillRef>
              <a:effectRef idx="2">
                <a:schemeClr val="accent1"/>
              </a:effectRef>
              <a:fontRef idx="minor">
                <a:schemeClr val="lt1"/>
              </a:fontRef>
            </p:style>
            <p:txBody>
              <a:bodyPr lIns="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lumMod val="50000"/>
                      </a:schemeClr>
                    </a:solidFill>
                    <a:effectLst/>
                    <a:uLnTx/>
                    <a:uFillTx/>
                    <a:latin typeface="+mj-lt"/>
                    <a:ea typeface="+mn-ea"/>
                    <a:cs typeface="+mn-cs"/>
                  </a:rPr>
                  <a:t>Passed Senate* </a:t>
                </a:r>
              </a:p>
            </p:txBody>
          </p:sp>
          <p:sp>
            <p:nvSpPr>
              <p:cNvPr id="53" name="Chevron 52">
                <a:extLst>
                  <a:ext uri="{FF2B5EF4-FFF2-40B4-BE49-F238E27FC236}">
                    <a16:creationId xmlns:a16="http://schemas.microsoft.com/office/drawing/2014/main" id="{89415A41-E1DF-0C46-9AEB-F2007C4C7C9B}"/>
                  </a:ext>
                </a:extLst>
              </p:cNvPr>
              <p:cNvSpPr/>
              <p:nvPr/>
            </p:nvSpPr>
            <p:spPr bwMode="auto">
              <a:xfrm>
                <a:off x="4779942" y="2968570"/>
                <a:ext cx="1235284" cy="53110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lumMod val="50000"/>
                        <a:lumOff val="50000"/>
                      </a:schemeClr>
                    </a:solidFill>
                    <a:effectLst/>
                    <a:uLnTx/>
                    <a:uFillTx/>
                    <a:latin typeface="+mj-lt"/>
                    <a:ea typeface="+mn-ea"/>
                    <a:cs typeface="+mn-cs"/>
                  </a:rPr>
                  <a:t>Passed committee </a:t>
                </a:r>
              </a:p>
            </p:txBody>
          </p:sp>
          <p:sp>
            <p:nvSpPr>
              <p:cNvPr id="54" name="Chevron 53">
                <a:extLst>
                  <a:ext uri="{FF2B5EF4-FFF2-40B4-BE49-F238E27FC236}">
                    <a16:creationId xmlns:a16="http://schemas.microsoft.com/office/drawing/2014/main" id="{0B90688D-2715-3245-B3B6-CB09D1D87E4D}"/>
                  </a:ext>
                </a:extLst>
              </p:cNvPr>
              <p:cNvSpPr/>
              <p:nvPr/>
            </p:nvSpPr>
            <p:spPr bwMode="auto">
              <a:xfrm>
                <a:off x="4779764" y="3534830"/>
                <a:ext cx="1235284" cy="531103"/>
              </a:xfrm>
              <a:prstGeom prst="chevron">
                <a:avLst/>
              </a:prstGeom>
              <a:solidFill>
                <a:schemeClr val="bg2">
                  <a:lumMod val="25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lIns="91440" r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bg1"/>
                    </a:solidFill>
                    <a:effectLst/>
                    <a:uLnTx/>
                    <a:uFillTx/>
                    <a:latin typeface="+mj-lt"/>
                  </a:rPr>
                  <a:t>Passed committee</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900" dirty="0">
                    <a:solidFill>
                      <a:schemeClr val="bg1"/>
                    </a:solidFill>
                    <a:latin typeface="+mj-lt"/>
                  </a:rPr>
                  <a:t>4/10/2019</a:t>
                </a:r>
                <a:r>
                  <a:rPr kumimoji="0" lang="en-US" sz="900" b="0" i="0" u="none" strike="noStrike" kern="1200" cap="none" spc="0" normalizeH="0" baseline="0" noProof="0" dirty="0">
                    <a:ln>
                      <a:noFill/>
                    </a:ln>
                    <a:solidFill>
                      <a:schemeClr val="bg1"/>
                    </a:solidFill>
                    <a:effectLst/>
                    <a:uLnTx/>
                    <a:uFillTx/>
                    <a:latin typeface="+mj-lt"/>
                  </a:rPr>
                  <a:t> </a:t>
                </a:r>
              </a:p>
            </p:txBody>
          </p:sp>
          <p:sp>
            <p:nvSpPr>
              <p:cNvPr id="55" name="Pentagon 54">
                <a:extLst>
                  <a:ext uri="{FF2B5EF4-FFF2-40B4-BE49-F238E27FC236}">
                    <a16:creationId xmlns:a16="http://schemas.microsoft.com/office/drawing/2014/main" id="{B4E19ADB-C6E9-9946-B9B2-56916D15EF77}"/>
                  </a:ext>
                </a:extLst>
              </p:cNvPr>
              <p:cNvSpPr/>
              <p:nvPr/>
            </p:nvSpPr>
            <p:spPr bwMode="auto">
              <a:xfrm>
                <a:off x="4168578" y="2968570"/>
                <a:ext cx="834570" cy="531358"/>
              </a:xfrm>
              <a:prstGeom prst="homePlate">
                <a:avLst/>
              </a:prstGeom>
              <a:solidFill>
                <a:schemeClr val="bg2">
                  <a:lumMod val="25000"/>
                </a:schemeClr>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chemeClr val="bg1"/>
                    </a:solidFill>
                    <a:latin typeface="+mj-lt"/>
                  </a:rPr>
                  <a:t>Introduced in House</a:t>
                </a:r>
              </a:p>
              <a:p>
                <a:pPr algn="ctr" defTabSz="457200">
                  <a:defRPr/>
                </a:pPr>
                <a:r>
                  <a:rPr lang="en-US" sz="900" dirty="0">
                    <a:solidFill>
                      <a:schemeClr val="bg1"/>
                    </a:solidFill>
                    <a:latin typeface="+mj-lt"/>
                  </a:rPr>
                  <a:t>2/13/19</a:t>
                </a:r>
              </a:p>
            </p:txBody>
          </p:sp>
          <p:sp>
            <p:nvSpPr>
              <p:cNvPr id="56" name="Pentagon 55">
                <a:extLst>
                  <a:ext uri="{FF2B5EF4-FFF2-40B4-BE49-F238E27FC236}">
                    <a16:creationId xmlns:a16="http://schemas.microsoft.com/office/drawing/2014/main" id="{935915DF-CA85-5F47-B592-FB832601B691}"/>
                  </a:ext>
                </a:extLst>
              </p:cNvPr>
              <p:cNvSpPr/>
              <p:nvPr/>
            </p:nvSpPr>
            <p:spPr bwMode="auto">
              <a:xfrm>
                <a:off x="4168578" y="3534575"/>
                <a:ext cx="834570" cy="531358"/>
              </a:xfrm>
              <a:prstGeom prst="homePlate">
                <a:avLst/>
              </a:prstGeom>
              <a:solidFill>
                <a:schemeClr val="bg2">
                  <a:lumMod val="25000"/>
                </a:schemeClr>
              </a:solidFill>
              <a:ln w="38100">
                <a:noFill/>
              </a:ln>
              <a:effectLst/>
            </p:spPr>
            <p:style>
              <a:lnRef idx="1">
                <a:schemeClr val="accent1"/>
              </a:lnRef>
              <a:fillRef idx="3">
                <a:schemeClr val="accent1"/>
              </a:fillRef>
              <a:effectRef idx="2">
                <a:schemeClr val="accent1"/>
              </a:effectRef>
              <a:fontRef idx="minor">
                <a:schemeClr val="lt1"/>
              </a:fontRef>
            </p:style>
            <p:txBody>
              <a:bodyPr lIns="45720" anchor="ctr"/>
              <a:lstStyle/>
              <a:p>
                <a:pPr algn="ctr" defTabSz="457200">
                  <a:defRPr/>
                </a:pPr>
                <a:r>
                  <a:rPr lang="en-US" sz="900" dirty="0">
                    <a:solidFill>
                      <a:schemeClr val="bg1"/>
                    </a:solidFill>
                    <a:latin typeface="+mj-lt"/>
                  </a:rPr>
                  <a:t>Introduced in Senate 2/7/19</a:t>
                </a:r>
              </a:p>
            </p:txBody>
          </p:sp>
          <p:sp>
            <p:nvSpPr>
              <p:cNvPr id="57" name="Chevron 56">
                <a:extLst>
                  <a:ext uri="{FF2B5EF4-FFF2-40B4-BE49-F238E27FC236}">
                    <a16:creationId xmlns:a16="http://schemas.microsoft.com/office/drawing/2014/main" id="{06BD0164-B74F-4F42-92BA-C596B959C4C3}"/>
                  </a:ext>
                </a:extLst>
              </p:cNvPr>
              <p:cNvSpPr/>
              <p:nvPr/>
            </p:nvSpPr>
            <p:spPr bwMode="auto">
              <a:xfrm>
                <a:off x="7367018" y="2968570"/>
                <a:ext cx="1371237" cy="1097363"/>
              </a:xfrm>
              <a:prstGeom prst="chevron">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wrap="none" lIns="365760" tIns="0" rIns="91440" bIns="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Signed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lumMod val="50000"/>
                      </a:prstClr>
                    </a:solidFill>
                    <a:effectLst/>
                    <a:uLnTx/>
                    <a:uFillTx/>
                    <a:latin typeface="+mj-lt"/>
                    <a:ea typeface="+mn-ea"/>
                    <a:cs typeface="+mn-cs"/>
                  </a:rPr>
                  <a:t>into law</a:t>
                </a:r>
              </a:p>
            </p:txBody>
          </p:sp>
        </p:grpSp>
      </p:grpSp>
      <p:sp>
        <p:nvSpPr>
          <p:cNvPr id="58" name="Rectangle 57"/>
          <p:cNvSpPr/>
          <p:nvPr/>
        </p:nvSpPr>
        <p:spPr>
          <a:xfrm>
            <a:off x="5065274" y="4387842"/>
            <a:ext cx="2635506" cy="273548"/>
          </a:xfrm>
          <a:prstGeom prst="rect">
            <a:avLst/>
          </a:prstGeom>
          <a:noFill/>
          <a:ln w="28575">
            <a:solidFill>
              <a:schemeClr val="bg2">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a:solidFill>
                  <a:schemeClr val="bg2">
                    <a:lumMod val="25000"/>
                  </a:schemeClr>
                </a:solidFill>
                <a:latin typeface="+mj-lt"/>
              </a:rPr>
              <a:t>*passed as part of the Senate version of the NDAA, but not included in final conference report on 12/9/19</a:t>
            </a:r>
          </a:p>
        </p:txBody>
      </p:sp>
      <p:sp>
        <p:nvSpPr>
          <p:cNvPr id="59"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Congress.gov, Senate Committee on Environment and Public Works, House Committee on Energy and Commerce, Politico.</a:t>
            </a:r>
          </a:p>
        </p:txBody>
      </p:sp>
      <p:sp>
        <p:nvSpPr>
          <p:cNvPr id="60"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16</a:t>
            </a:fld>
            <a:endParaRPr lang="en-US" dirty="0">
              <a:latin typeface="+mj-lt"/>
            </a:endParaRPr>
          </a:p>
        </p:txBody>
      </p:sp>
    </p:spTree>
    <p:extLst>
      <p:ext uri="{BB962C8B-B14F-4D97-AF65-F5344CB8AC3E}">
        <p14:creationId xmlns:p14="http://schemas.microsoft.com/office/powerpoint/2010/main" val="1648429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4090B0-CBC8-D34C-B61A-0DABA2EE0B61}"/>
              </a:ext>
            </a:extLst>
          </p:cNvPr>
          <p:cNvSpPr txBox="1"/>
          <p:nvPr/>
        </p:nvSpPr>
        <p:spPr>
          <a:xfrm>
            <a:off x="424348" y="1421349"/>
            <a:ext cx="7786255" cy="4308872"/>
          </a:xfrm>
          <a:prstGeom prst="rect">
            <a:avLst/>
          </a:prstGeom>
          <a:noFill/>
        </p:spPr>
        <p:txBody>
          <a:bodyPr wrap="square" rtlCol="0">
            <a:spAutoFit/>
          </a:bodyPr>
          <a:lstStyle/>
          <a:p>
            <a:r>
              <a:rPr lang="en-US" sz="2400" b="1" dirty="0"/>
              <a:t>ROADMAP</a:t>
            </a:r>
            <a:r>
              <a:rPr lang="en-US" dirty="0"/>
              <a:t> </a:t>
            </a:r>
          </a:p>
          <a:p>
            <a:endParaRPr lang="en-US" dirty="0"/>
          </a:p>
          <a:p>
            <a:r>
              <a:rPr lang="en-US" dirty="0"/>
              <a:t>High level overview</a:t>
            </a:r>
          </a:p>
          <a:p>
            <a:r>
              <a:rPr lang="en-US" dirty="0"/>
              <a:t>Administrative actions</a:t>
            </a:r>
          </a:p>
          <a:p>
            <a:pPr marL="285750" indent="-285750">
              <a:buFont typeface="Arial" panose="020B0604020202020204" pitchFamily="34" charset="0"/>
              <a:buChar char="•"/>
            </a:pPr>
            <a:r>
              <a:rPr lang="en-US" sz="1600" dirty="0"/>
              <a:t>Trump administration rollbacks of Obama-era regulations</a:t>
            </a:r>
          </a:p>
          <a:p>
            <a:pPr marL="285750" indent="-285750">
              <a:buFont typeface="Arial" panose="020B0604020202020204" pitchFamily="34" charset="0"/>
              <a:buChar char="•"/>
            </a:pPr>
            <a:r>
              <a:rPr lang="en-US" sz="1600" dirty="0"/>
              <a:t>Affordable Clean Energy rule replaces Clean Power Plan</a:t>
            </a:r>
          </a:p>
          <a:p>
            <a:pPr marL="285750" indent="-285750">
              <a:buFont typeface="Arial" panose="020B0604020202020204" pitchFamily="34" charset="0"/>
              <a:buChar char="•"/>
            </a:pPr>
            <a:r>
              <a:rPr lang="en-US" sz="1600" dirty="0"/>
              <a:t>Auto Emissions</a:t>
            </a:r>
          </a:p>
          <a:p>
            <a:pPr marL="285750" indent="-285750">
              <a:buFont typeface="Arial" panose="020B0604020202020204" pitchFamily="34" charset="0"/>
              <a:buChar char="•"/>
            </a:pPr>
            <a:r>
              <a:rPr lang="en-US" sz="1600" dirty="0"/>
              <a:t>FERC </a:t>
            </a:r>
          </a:p>
          <a:p>
            <a:pPr marL="285750" indent="-285750">
              <a:buFont typeface="Arial" panose="020B0604020202020204" pitchFamily="34" charset="0"/>
              <a:buChar char="•"/>
            </a:pPr>
            <a:r>
              <a:rPr lang="en-US" sz="1600" dirty="0"/>
              <a:t>Clean Water Act- Waters of the United States</a:t>
            </a:r>
          </a:p>
          <a:p>
            <a:pPr marL="285750" indent="-285750">
              <a:buFont typeface="Arial" panose="020B0604020202020204" pitchFamily="34" charset="0"/>
              <a:buChar char="•"/>
            </a:pPr>
            <a:r>
              <a:rPr lang="en-US" sz="1600" dirty="0"/>
              <a:t>Expanded Exploration</a:t>
            </a:r>
          </a:p>
          <a:p>
            <a:pPr marL="285750" indent="-285750">
              <a:buFont typeface="Arial" panose="020B0604020202020204" pitchFamily="34" charset="0"/>
              <a:buChar char="•"/>
            </a:pPr>
            <a:r>
              <a:rPr lang="en-US" sz="1600" dirty="0"/>
              <a:t>NEPA</a:t>
            </a:r>
          </a:p>
          <a:p>
            <a:pPr marL="285750" indent="-285750">
              <a:buFont typeface="Arial" panose="020B0604020202020204" pitchFamily="34" charset="0"/>
              <a:buChar char="•"/>
            </a:pPr>
            <a:r>
              <a:rPr lang="en-US" sz="1600" dirty="0"/>
              <a:t>Administrative changes</a:t>
            </a:r>
          </a:p>
          <a:p>
            <a:r>
              <a:rPr lang="en-US" dirty="0"/>
              <a:t>Congressional actions</a:t>
            </a:r>
          </a:p>
          <a:p>
            <a:pPr marL="285750" indent="-285750">
              <a:buFont typeface="Arial" panose="020B0604020202020204" pitchFamily="34" charset="0"/>
              <a:buChar char="•"/>
            </a:pPr>
            <a:r>
              <a:rPr lang="en-US" sz="1600" dirty="0"/>
              <a:t>Hearings </a:t>
            </a:r>
          </a:p>
          <a:p>
            <a:pPr marL="285750" indent="-285750">
              <a:buFont typeface="Arial" panose="020B0604020202020204" pitchFamily="34" charset="0"/>
              <a:buChar char="•"/>
            </a:pPr>
            <a:r>
              <a:rPr lang="en-US" sz="1600" dirty="0"/>
              <a:t>Legislation</a:t>
            </a:r>
            <a:endParaRPr lang="en-US" dirty="0"/>
          </a:p>
          <a:p>
            <a:r>
              <a:rPr lang="en-US" b="1" dirty="0">
                <a:solidFill>
                  <a:schemeClr val="accent1"/>
                </a:solidFill>
              </a:rPr>
              <a:t>Look ahead</a:t>
            </a:r>
          </a:p>
        </p:txBody>
      </p:sp>
    </p:spTree>
    <p:extLst>
      <p:ext uri="{BB962C8B-B14F-4D97-AF65-F5344CB8AC3E}">
        <p14:creationId xmlns:p14="http://schemas.microsoft.com/office/powerpoint/2010/main" val="2412070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E203735-0FA5-4F01-89B0-3D0F7854DC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4734" y="862387"/>
            <a:ext cx="4134532" cy="5352146"/>
          </a:xfrm>
          <a:prstGeom prst="rect">
            <a:avLst/>
          </a:prstGeom>
        </p:spPr>
      </p:pic>
    </p:spTree>
    <p:extLst>
      <p:ext uri="{BB962C8B-B14F-4D97-AF65-F5344CB8AC3E}">
        <p14:creationId xmlns:p14="http://schemas.microsoft.com/office/powerpoint/2010/main" val="45001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Energy 2019 Issue Area Review and 2020 Look Ahead</a:t>
            </a:r>
          </a:p>
        </p:txBody>
      </p:sp>
      <p:sp>
        <p:nvSpPr>
          <p:cNvPr id="8" name="Text Placeholder 7"/>
          <p:cNvSpPr>
            <a:spLocks noGrp="1"/>
          </p:cNvSpPr>
          <p:nvPr>
            <p:ph type="body" idx="1"/>
          </p:nvPr>
        </p:nvSpPr>
        <p:spPr>
          <a:xfrm>
            <a:off x="623888" y="4589464"/>
            <a:ext cx="7643034" cy="1500187"/>
          </a:xfrm>
        </p:spPr>
        <p:txBody>
          <a:bodyPr/>
          <a:lstStyle/>
          <a:p>
            <a:r>
              <a:rPr lang="en-US" dirty="0"/>
              <a:t>An overview of key events, administrative actions, and congressional steps that affect the energy sector, as well as the energy views of top-polling presidential contenders</a:t>
            </a:r>
          </a:p>
        </p:txBody>
      </p:sp>
    </p:spTree>
    <p:extLst>
      <p:ext uri="{BB962C8B-B14F-4D97-AF65-F5344CB8AC3E}">
        <p14:creationId xmlns:p14="http://schemas.microsoft.com/office/powerpoint/2010/main" val="1588233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4090B0-CBC8-D34C-B61A-0DABA2EE0B61}"/>
              </a:ext>
            </a:extLst>
          </p:cNvPr>
          <p:cNvSpPr txBox="1"/>
          <p:nvPr/>
        </p:nvSpPr>
        <p:spPr>
          <a:xfrm>
            <a:off x="424348" y="1421349"/>
            <a:ext cx="7786255" cy="4062651"/>
          </a:xfrm>
          <a:prstGeom prst="rect">
            <a:avLst/>
          </a:prstGeom>
          <a:noFill/>
        </p:spPr>
        <p:txBody>
          <a:bodyPr wrap="square" rtlCol="0">
            <a:spAutoFit/>
          </a:bodyPr>
          <a:lstStyle/>
          <a:p>
            <a:r>
              <a:rPr lang="en-US" sz="2400" b="1" dirty="0"/>
              <a:t>ROADMAP</a:t>
            </a:r>
            <a:r>
              <a:rPr lang="en-US" dirty="0"/>
              <a:t> </a:t>
            </a:r>
          </a:p>
          <a:p>
            <a:endParaRPr lang="en-US" dirty="0"/>
          </a:p>
          <a:p>
            <a:r>
              <a:rPr lang="en-US" b="1" dirty="0">
                <a:solidFill>
                  <a:schemeClr val="accent1"/>
                </a:solidFill>
              </a:rPr>
              <a:t>High level overview</a:t>
            </a:r>
          </a:p>
          <a:p>
            <a:r>
              <a:rPr lang="en-US" dirty="0"/>
              <a:t>Administrative actions</a:t>
            </a:r>
          </a:p>
          <a:p>
            <a:pPr marL="285750" indent="-285750">
              <a:buFont typeface="Arial" panose="020B0604020202020204" pitchFamily="34" charset="0"/>
              <a:buChar char="•"/>
            </a:pPr>
            <a:r>
              <a:rPr lang="en-US" sz="1600" dirty="0"/>
              <a:t>Trump administration rollbacks of Obama-era regulations</a:t>
            </a:r>
          </a:p>
          <a:p>
            <a:pPr marL="285750" indent="-285750">
              <a:buFont typeface="Arial" panose="020B0604020202020204" pitchFamily="34" charset="0"/>
              <a:buChar char="•"/>
            </a:pPr>
            <a:r>
              <a:rPr lang="en-US" sz="1600" dirty="0"/>
              <a:t>Affordable Clean Energy rule replaces Clean Power Plan</a:t>
            </a:r>
          </a:p>
          <a:p>
            <a:pPr marL="285750" indent="-285750">
              <a:buFont typeface="Arial" panose="020B0604020202020204" pitchFamily="34" charset="0"/>
              <a:buChar char="•"/>
            </a:pPr>
            <a:r>
              <a:rPr lang="en-US" sz="1600" dirty="0"/>
              <a:t>Auto Emissions</a:t>
            </a:r>
          </a:p>
          <a:p>
            <a:pPr marL="285750" indent="-285750">
              <a:buFont typeface="Arial" panose="020B0604020202020204" pitchFamily="34" charset="0"/>
              <a:buChar char="•"/>
            </a:pPr>
            <a:r>
              <a:rPr lang="en-US" sz="1600" dirty="0"/>
              <a:t>FERC </a:t>
            </a:r>
          </a:p>
          <a:p>
            <a:pPr marL="285750" indent="-285750">
              <a:buFont typeface="Arial" panose="020B0604020202020204" pitchFamily="34" charset="0"/>
              <a:buChar char="•"/>
            </a:pPr>
            <a:r>
              <a:rPr lang="en-US" sz="1600" dirty="0"/>
              <a:t>Clean Water Act- Waters of the United States</a:t>
            </a:r>
          </a:p>
          <a:p>
            <a:pPr marL="285750" indent="-285750">
              <a:buFont typeface="Arial" panose="020B0604020202020204" pitchFamily="34" charset="0"/>
              <a:buChar char="•"/>
            </a:pPr>
            <a:r>
              <a:rPr lang="en-US" sz="1600" dirty="0"/>
              <a:t>Expanded Exploration</a:t>
            </a:r>
          </a:p>
          <a:p>
            <a:pPr marL="285750" indent="-285750">
              <a:buFont typeface="Arial" panose="020B0604020202020204" pitchFamily="34" charset="0"/>
              <a:buChar char="•"/>
            </a:pPr>
            <a:r>
              <a:rPr lang="en-US" sz="1600" dirty="0"/>
              <a:t>NEPA</a:t>
            </a:r>
          </a:p>
          <a:p>
            <a:pPr marL="285750" indent="-285750">
              <a:buFont typeface="Arial" panose="020B0604020202020204" pitchFamily="34" charset="0"/>
              <a:buChar char="•"/>
            </a:pPr>
            <a:r>
              <a:rPr lang="en-US" sz="1600" dirty="0"/>
              <a:t>Administrative changes</a:t>
            </a:r>
            <a:endParaRPr lang="en-US" dirty="0"/>
          </a:p>
          <a:p>
            <a:r>
              <a:rPr lang="en-US" dirty="0"/>
              <a:t>Congressional actions</a:t>
            </a:r>
            <a:r>
              <a:rPr lang="en-US" sz="1600" dirty="0"/>
              <a:t> </a:t>
            </a:r>
          </a:p>
          <a:p>
            <a:pPr marL="285750" indent="-285750">
              <a:buFont typeface="Arial" panose="020B0604020202020204" pitchFamily="34" charset="0"/>
              <a:buChar char="•"/>
            </a:pPr>
            <a:r>
              <a:rPr lang="en-US" sz="1600" dirty="0"/>
              <a:t>Legislation</a:t>
            </a:r>
            <a:endParaRPr lang="en-US" dirty="0"/>
          </a:p>
          <a:p>
            <a:r>
              <a:rPr lang="en-US" dirty="0"/>
              <a:t>Look ahead</a:t>
            </a:r>
          </a:p>
        </p:txBody>
      </p:sp>
    </p:spTree>
    <p:extLst>
      <p:ext uri="{BB962C8B-B14F-4D97-AF65-F5344CB8AC3E}">
        <p14:creationId xmlns:p14="http://schemas.microsoft.com/office/powerpoint/2010/main" val="2221546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4090B0-CBC8-D34C-B61A-0DABA2EE0B61}"/>
              </a:ext>
            </a:extLst>
          </p:cNvPr>
          <p:cNvSpPr txBox="1"/>
          <p:nvPr/>
        </p:nvSpPr>
        <p:spPr>
          <a:xfrm>
            <a:off x="424348" y="1421349"/>
            <a:ext cx="7786255" cy="4001095"/>
          </a:xfrm>
          <a:prstGeom prst="rect">
            <a:avLst/>
          </a:prstGeom>
          <a:noFill/>
        </p:spPr>
        <p:txBody>
          <a:bodyPr wrap="square" rtlCol="0">
            <a:spAutoFit/>
          </a:bodyPr>
          <a:lstStyle/>
          <a:p>
            <a:r>
              <a:rPr lang="en-US" sz="2400" b="1" dirty="0"/>
              <a:t>ROADMAP</a:t>
            </a:r>
            <a:r>
              <a:rPr lang="en-US" dirty="0"/>
              <a:t> </a:t>
            </a:r>
          </a:p>
          <a:p>
            <a:endParaRPr lang="en-US" dirty="0"/>
          </a:p>
          <a:p>
            <a:r>
              <a:rPr lang="en-US" dirty="0"/>
              <a:t>High level overview</a:t>
            </a:r>
          </a:p>
          <a:p>
            <a:r>
              <a:rPr lang="en-US" b="1" dirty="0">
                <a:solidFill>
                  <a:schemeClr val="accent1"/>
                </a:solidFill>
              </a:rPr>
              <a:t>Administrative actions</a:t>
            </a:r>
          </a:p>
          <a:p>
            <a:pPr marL="285750" indent="-285750">
              <a:buFont typeface="Arial" panose="020B0604020202020204" pitchFamily="34" charset="0"/>
              <a:buChar char="•"/>
            </a:pPr>
            <a:r>
              <a:rPr lang="en-US" sz="1600" dirty="0"/>
              <a:t>Trump administration rollbacks of Obama-era regulations</a:t>
            </a:r>
          </a:p>
          <a:p>
            <a:pPr marL="285750" indent="-285750">
              <a:buFont typeface="Arial" panose="020B0604020202020204" pitchFamily="34" charset="0"/>
              <a:buChar char="•"/>
            </a:pPr>
            <a:r>
              <a:rPr lang="en-US" sz="1600" dirty="0"/>
              <a:t>Affordable Clean Energy rule replaces Clean Power Plan</a:t>
            </a:r>
          </a:p>
          <a:p>
            <a:pPr marL="285750" indent="-285750">
              <a:buFont typeface="Arial" panose="020B0604020202020204" pitchFamily="34" charset="0"/>
              <a:buChar char="•"/>
            </a:pPr>
            <a:r>
              <a:rPr lang="en-US" sz="1600" dirty="0"/>
              <a:t>Auto Emissions</a:t>
            </a:r>
          </a:p>
          <a:p>
            <a:pPr marL="285750" indent="-285750">
              <a:buFont typeface="Arial" panose="020B0604020202020204" pitchFamily="34" charset="0"/>
              <a:buChar char="•"/>
            </a:pPr>
            <a:r>
              <a:rPr lang="en-US" sz="1600" dirty="0"/>
              <a:t>FERC </a:t>
            </a:r>
          </a:p>
          <a:p>
            <a:pPr marL="285750" indent="-285750">
              <a:buFont typeface="Arial" panose="020B0604020202020204" pitchFamily="34" charset="0"/>
              <a:buChar char="•"/>
            </a:pPr>
            <a:r>
              <a:rPr lang="en-US" sz="1600" dirty="0"/>
              <a:t>Clean Water Act- Waters of the United States</a:t>
            </a:r>
          </a:p>
          <a:p>
            <a:pPr marL="285750" indent="-285750">
              <a:buFont typeface="Arial" panose="020B0604020202020204" pitchFamily="34" charset="0"/>
              <a:buChar char="•"/>
            </a:pPr>
            <a:r>
              <a:rPr lang="en-US" sz="1600" dirty="0"/>
              <a:t>Expanded Exploration</a:t>
            </a:r>
          </a:p>
          <a:p>
            <a:pPr marL="285750" indent="-285750">
              <a:buFont typeface="Arial" panose="020B0604020202020204" pitchFamily="34" charset="0"/>
              <a:buChar char="•"/>
            </a:pPr>
            <a:r>
              <a:rPr lang="en-US" sz="1600" dirty="0"/>
              <a:t>NEPA</a:t>
            </a:r>
          </a:p>
          <a:p>
            <a:pPr marL="285750" indent="-285750">
              <a:buFont typeface="Arial" panose="020B0604020202020204" pitchFamily="34" charset="0"/>
              <a:buChar char="•"/>
            </a:pPr>
            <a:r>
              <a:rPr lang="en-US" sz="1600" dirty="0"/>
              <a:t>Administrative changes</a:t>
            </a:r>
          </a:p>
          <a:p>
            <a:r>
              <a:rPr lang="en-US" sz="1600" dirty="0"/>
              <a:t>Congressional actions </a:t>
            </a:r>
          </a:p>
          <a:p>
            <a:pPr marL="285750" indent="-285750">
              <a:buFont typeface="Arial" panose="020B0604020202020204" pitchFamily="34" charset="0"/>
              <a:buChar char="•"/>
            </a:pPr>
            <a:r>
              <a:rPr lang="en-US" sz="1600" dirty="0"/>
              <a:t>Legislation</a:t>
            </a:r>
          </a:p>
          <a:p>
            <a:r>
              <a:rPr lang="en-US" sz="1600" dirty="0"/>
              <a:t>Look ahead</a:t>
            </a:r>
          </a:p>
        </p:txBody>
      </p:sp>
    </p:spTree>
    <p:extLst>
      <p:ext uri="{BB962C8B-B14F-4D97-AF65-F5344CB8AC3E}">
        <p14:creationId xmlns:p14="http://schemas.microsoft.com/office/powerpoint/2010/main" val="3986522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dirty="0"/>
              <a:t>The Trump administration has continued to repeal Obama-era regulations</a:t>
            </a:r>
          </a:p>
        </p:txBody>
      </p:sp>
      <p:graphicFrame>
        <p:nvGraphicFramePr>
          <p:cNvPr id="17" name="Chart 6"/>
          <p:cNvGraphicFramePr>
            <a:graphicFrameLocks/>
          </p:cNvGraphicFramePr>
          <p:nvPr>
            <p:extLst>
              <p:ext uri="{D42A27DB-BD31-4B8C-83A1-F6EECF244321}">
                <p14:modId xmlns:p14="http://schemas.microsoft.com/office/powerpoint/2010/main" val="3776717106"/>
              </p:ext>
            </p:extLst>
          </p:nvPr>
        </p:nvGraphicFramePr>
        <p:xfrm>
          <a:off x="381001" y="2584511"/>
          <a:ext cx="8462210" cy="3203915"/>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Group 17"/>
          <p:cNvGrpSpPr/>
          <p:nvPr/>
        </p:nvGrpSpPr>
        <p:grpSpPr>
          <a:xfrm>
            <a:off x="4955644" y="2242300"/>
            <a:ext cx="3856570" cy="1319759"/>
            <a:chOff x="5490131" y="3010951"/>
            <a:chExt cx="3522133" cy="1471807"/>
          </a:xfrm>
        </p:grpSpPr>
        <p:sp>
          <p:nvSpPr>
            <p:cNvPr id="19" name="Rounded Rectangle 18"/>
            <p:cNvSpPr/>
            <p:nvPr/>
          </p:nvSpPr>
          <p:spPr>
            <a:xfrm>
              <a:off x="5490131" y="3010951"/>
              <a:ext cx="3522133" cy="1471807"/>
            </a:xfrm>
            <a:prstGeom prst="roundRect">
              <a:avLst>
                <a:gd name="adj" fmla="val 3232"/>
              </a:avLst>
            </a:prstGeom>
            <a:noFill/>
            <a:ln w="28575">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a:p>
              <a:pPr algn="ctr"/>
              <a:endParaRPr lang="en-US" sz="1200" dirty="0">
                <a:solidFill>
                  <a:schemeClr val="tx1"/>
                </a:solidFill>
              </a:endParaRPr>
            </a:p>
          </p:txBody>
        </p:sp>
        <p:sp>
          <p:nvSpPr>
            <p:cNvPr id="21" name="Tittel 1">
              <a:extLst>
                <a:ext uri="{FF2B5EF4-FFF2-40B4-BE49-F238E27FC236}">
                  <a16:creationId xmlns:a16="http://schemas.microsoft.com/office/drawing/2014/main" id="{A637C0E3-6401-405A-AE04-CD267C70DA21}"/>
                </a:ext>
              </a:extLst>
            </p:cNvPr>
            <p:cNvSpPr txBox="1">
              <a:spLocks/>
            </p:cNvSpPr>
            <p:nvPr/>
          </p:nvSpPr>
          <p:spPr>
            <a:xfrm>
              <a:off x="5723468" y="3043177"/>
              <a:ext cx="1354668" cy="1337158"/>
            </a:xfrm>
            <a:prstGeom prst="rect">
              <a:avLst/>
            </a:prstGeom>
            <a:ln>
              <a:noFill/>
              <a:prstDash val="sysDot"/>
            </a:ln>
          </p:spPr>
          <p:txBody>
            <a:bodyPr vert="horz" lIns="0" tIns="162000" rIns="0" bIns="54000" rtlCol="0" anchor="t">
              <a:noAutofit/>
            </a:bodyPr>
            <a:lstStyle>
              <a:lvl1pPr algn="l" defTabSz="914400" rtl="0" eaLnBrk="1" latinLnBrk="0" hangingPunct="1">
                <a:lnSpc>
                  <a:spcPct val="100000"/>
                </a:lnSpc>
                <a:spcBef>
                  <a:spcPct val="0"/>
                </a:spcBef>
                <a:buNone/>
                <a:defRPr sz="2400" kern="1200">
                  <a:solidFill>
                    <a:schemeClr val="tx1"/>
                  </a:solidFill>
                  <a:latin typeface="+mj-lt"/>
                  <a:ea typeface="+mj-ea"/>
                  <a:cs typeface="+mj-cs"/>
                </a:defRPr>
              </a:lvl1pPr>
            </a:lstStyle>
            <a:p>
              <a:pPr algn="ctr">
                <a:spcBef>
                  <a:spcPts val="0"/>
                </a:spcBef>
              </a:pPr>
              <a:r>
                <a:rPr lang="en-US" sz="2700" b="1" dirty="0">
                  <a:solidFill>
                    <a:schemeClr val="bg2">
                      <a:lumMod val="25000"/>
                    </a:schemeClr>
                  </a:solidFill>
                  <a:latin typeface="Equinor"/>
                  <a:ea typeface="+mn-ea"/>
                  <a:cs typeface="+mn-cs"/>
                </a:rPr>
                <a:t>53 </a:t>
              </a:r>
              <a:endParaRPr lang="en-US" sz="1200" b="1" dirty="0">
                <a:solidFill>
                  <a:schemeClr val="bg2">
                    <a:lumMod val="25000"/>
                  </a:schemeClr>
                </a:solidFill>
                <a:latin typeface="+mn-lt"/>
              </a:endParaRPr>
            </a:p>
            <a:p>
              <a:pPr algn="ctr"/>
              <a:r>
                <a:rPr lang="en-US" sz="1200" b="1" dirty="0">
                  <a:solidFill>
                    <a:schemeClr val="bg2">
                      <a:lumMod val="25000"/>
                    </a:schemeClr>
                  </a:solidFill>
                  <a:latin typeface="+mn-lt"/>
                </a:rPr>
                <a:t>ROLLBACKS</a:t>
              </a:r>
            </a:p>
            <a:p>
              <a:pPr algn="ctr"/>
              <a:r>
                <a:rPr lang="en-US" sz="1200" b="1" dirty="0">
                  <a:solidFill>
                    <a:schemeClr val="bg2">
                      <a:lumMod val="25000"/>
                    </a:schemeClr>
                  </a:solidFill>
                  <a:latin typeface="+mn-lt"/>
                </a:rPr>
                <a:t>COMPLETED</a:t>
              </a:r>
            </a:p>
          </p:txBody>
        </p:sp>
        <p:sp>
          <p:nvSpPr>
            <p:cNvPr id="22" name="Tittel 1">
              <a:extLst>
                <a:ext uri="{FF2B5EF4-FFF2-40B4-BE49-F238E27FC236}">
                  <a16:creationId xmlns:a16="http://schemas.microsoft.com/office/drawing/2014/main" id="{A637C0E3-6401-405A-AE04-CD267C70DA21}"/>
                </a:ext>
              </a:extLst>
            </p:cNvPr>
            <p:cNvSpPr txBox="1">
              <a:spLocks/>
            </p:cNvSpPr>
            <p:nvPr/>
          </p:nvSpPr>
          <p:spPr>
            <a:xfrm>
              <a:off x="7351741" y="3043177"/>
              <a:ext cx="1354668" cy="1337158"/>
            </a:xfrm>
            <a:prstGeom prst="rect">
              <a:avLst/>
            </a:prstGeom>
            <a:ln>
              <a:noFill/>
              <a:prstDash val="sysDot"/>
            </a:ln>
          </p:spPr>
          <p:txBody>
            <a:bodyPr vert="horz" lIns="0" tIns="162000" rIns="0" bIns="54000" rtlCol="0" anchor="t">
              <a:noAutofit/>
            </a:bodyPr>
            <a:lstStyle>
              <a:lvl1pPr algn="l" defTabSz="914400" rtl="0" eaLnBrk="1" latinLnBrk="0" hangingPunct="1">
                <a:lnSpc>
                  <a:spcPct val="100000"/>
                </a:lnSpc>
                <a:spcBef>
                  <a:spcPct val="0"/>
                </a:spcBef>
                <a:buNone/>
                <a:defRPr sz="2400" kern="1200">
                  <a:solidFill>
                    <a:schemeClr val="tx1"/>
                  </a:solidFill>
                  <a:latin typeface="+mj-lt"/>
                  <a:ea typeface="+mj-ea"/>
                  <a:cs typeface="+mj-cs"/>
                </a:defRPr>
              </a:lvl1pPr>
            </a:lstStyle>
            <a:p>
              <a:pPr algn="ctr">
                <a:spcBef>
                  <a:spcPts val="0"/>
                </a:spcBef>
              </a:pPr>
              <a:r>
                <a:rPr lang="en-US" sz="2700" b="1" dirty="0">
                  <a:solidFill>
                    <a:schemeClr val="bg2">
                      <a:lumMod val="50000"/>
                    </a:schemeClr>
                  </a:solidFill>
                  <a:latin typeface="Equinor"/>
                  <a:ea typeface="+mn-ea"/>
                  <a:cs typeface="+mn-cs"/>
                </a:rPr>
                <a:t>32</a:t>
              </a:r>
              <a:endParaRPr lang="en-US" sz="1200" b="1" dirty="0">
                <a:solidFill>
                  <a:schemeClr val="bg2">
                    <a:lumMod val="50000"/>
                  </a:schemeClr>
                </a:solidFill>
                <a:latin typeface="+mn-lt"/>
              </a:endParaRPr>
            </a:p>
            <a:p>
              <a:pPr algn="ctr"/>
              <a:r>
                <a:rPr lang="en-US" sz="1200" b="1" dirty="0">
                  <a:solidFill>
                    <a:schemeClr val="bg2">
                      <a:lumMod val="50000"/>
                    </a:schemeClr>
                  </a:solidFill>
                  <a:latin typeface="+mn-lt"/>
                </a:rPr>
                <a:t>ROLLBACKS IN PROCESS</a:t>
              </a:r>
            </a:p>
          </p:txBody>
        </p:sp>
      </p:grpSp>
      <p:sp>
        <p:nvSpPr>
          <p:cNvPr id="23" name="TextBox 13">
            <a:extLst>
              <a:ext uri="{FF2B5EF4-FFF2-40B4-BE49-F238E27FC236}">
                <a16:creationId xmlns:a16="http://schemas.microsoft.com/office/drawing/2014/main" id="{DE374149-9846-F743-B936-4F74141B0F07}"/>
              </a:ext>
            </a:extLst>
          </p:cNvPr>
          <p:cNvSpPr txBox="1">
            <a:spLocks noChangeArrowheads="1"/>
          </p:cNvSpPr>
          <p:nvPr/>
        </p:nvSpPr>
        <p:spPr bwMode="auto">
          <a:xfrm>
            <a:off x="376304" y="1820461"/>
            <a:ext cx="4865018"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oAutofit/>
          </a:bodyPr>
          <a:lstStyle>
            <a:lvl1pPr>
              <a:lnSpc>
                <a:spcPct val="90000"/>
              </a:lnSpc>
              <a:spcBef>
                <a:spcPts val="1000"/>
              </a:spcBef>
              <a:buFont typeface="Arial" charset="0"/>
              <a:buChar char="•"/>
              <a:defRPr sz="2800">
                <a:solidFill>
                  <a:schemeClr val="tx1"/>
                </a:solidFill>
                <a:latin typeface="Georgia" charset="0"/>
                <a:ea typeface="ＭＳ Ｐゴシック" charset="-128"/>
                <a:cs typeface="MS PGothic" charset="-128"/>
              </a:defRPr>
            </a:lvl1pPr>
            <a:lvl2pPr marL="742950" indent="-285750">
              <a:lnSpc>
                <a:spcPct val="90000"/>
              </a:lnSpc>
              <a:spcBef>
                <a:spcPts val="500"/>
              </a:spcBef>
              <a:buFont typeface="Arial" charset="0"/>
              <a:buChar char="•"/>
              <a:defRPr sz="2400">
                <a:solidFill>
                  <a:schemeClr val="tx1"/>
                </a:solidFill>
                <a:latin typeface="Georgia" charset="0"/>
                <a:ea typeface="ＭＳ Ｐゴシック" charset="-128"/>
                <a:cs typeface="MS PGothic" charset="-128"/>
              </a:defRPr>
            </a:lvl2pPr>
            <a:lvl3pPr marL="1143000" indent="-228600">
              <a:lnSpc>
                <a:spcPct val="90000"/>
              </a:lnSpc>
              <a:spcBef>
                <a:spcPts val="500"/>
              </a:spcBef>
              <a:buFont typeface="Arial" charset="0"/>
              <a:buChar char="•"/>
              <a:defRPr sz="2000">
                <a:solidFill>
                  <a:schemeClr val="tx1"/>
                </a:solidFill>
                <a:latin typeface="Georgia" charset="0"/>
                <a:ea typeface="ＭＳ Ｐゴシック" charset="-128"/>
                <a:cs typeface="MS PGothic" charset="-128"/>
              </a:defRPr>
            </a:lvl3pPr>
            <a:lvl4pPr marL="1600200" indent="-228600">
              <a:lnSpc>
                <a:spcPct val="90000"/>
              </a:lnSpc>
              <a:spcBef>
                <a:spcPts val="500"/>
              </a:spcBef>
              <a:buFont typeface="Arial" charset="0"/>
              <a:buChar char="•"/>
              <a:defRPr>
                <a:solidFill>
                  <a:schemeClr val="tx1"/>
                </a:solidFill>
                <a:latin typeface="Georgia" charset="0"/>
                <a:ea typeface="ＭＳ Ｐゴシック" charset="-128"/>
                <a:cs typeface="MS PGothic" charset="-128"/>
              </a:defRPr>
            </a:lvl4pPr>
            <a:lvl5pPr marL="2057400" indent="-228600">
              <a:lnSpc>
                <a:spcPct val="90000"/>
              </a:lnSpc>
              <a:spcBef>
                <a:spcPts val="500"/>
              </a:spcBef>
              <a:buFont typeface="Arial" charset="0"/>
              <a:buChar char="•"/>
              <a:defRPr>
                <a:solidFill>
                  <a:schemeClr val="tx1"/>
                </a:solidFill>
                <a:latin typeface="Georgia" charset="0"/>
                <a:ea typeface="ＭＳ Ｐゴシック" charset="-128"/>
                <a:cs typeface="MS PGothic" charset="-128"/>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Georgia" charset="0"/>
                <a:ea typeface="ＭＳ Ｐゴシック" charset="-128"/>
                <a:cs typeface="MS PGothic" charset="-128"/>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Georgia" charset="0"/>
                <a:ea typeface="ＭＳ Ｐゴシック" charset="-128"/>
                <a:cs typeface="MS PGothic" charset="-128"/>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Georgia" charset="0"/>
                <a:ea typeface="ＭＳ Ｐゴシック" charset="-128"/>
                <a:cs typeface="MS PGothic" charset="-128"/>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Georgia" charset="0"/>
                <a:ea typeface="ＭＳ Ｐゴシック" charset="-128"/>
                <a:cs typeface="MS PGothic" charset="-128"/>
              </a:defRPr>
            </a:lvl9pPr>
          </a:lstStyle>
          <a:p>
            <a:pPr lvl="0">
              <a:lnSpc>
                <a:spcPct val="100000"/>
              </a:lnSpc>
              <a:spcBef>
                <a:spcPct val="0"/>
              </a:spcBef>
              <a:buNone/>
            </a:pPr>
            <a:r>
              <a:rPr lang="en-US" altLang="en-US" sz="1400" dirty="0">
                <a:solidFill>
                  <a:schemeClr val="accent6">
                    <a:lumMod val="50000"/>
                  </a:schemeClr>
                </a:solidFill>
                <a:latin typeface="Verdana" panose="020B0604030504040204" pitchFamily="34" charset="0"/>
                <a:ea typeface="Verdana" panose="020B0604030504040204" pitchFamily="34" charset="0"/>
                <a:cs typeface="Verdana"/>
              </a:rPr>
              <a:t>■</a:t>
            </a:r>
            <a:r>
              <a:rPr lang="en-US" altLang="en-US" sz="1050" dirty="0">
                <a:solidFill>
                  <a:srgbClr val="000000"/>
                </a:solidFill>
                <a:latin typeface="Verdana" panose="020B0604030504040204" pitchFamily="34" charset="0"/>
                <a:ea typeface="Verdana" panose="020B0604030504040204" pitchFamily="34" charset="0"/>
                <a:cs typeface="Verdana"/>
              </a:rPr>
              <a:t> Rollbacks completed  </a:t>
            </a:r>
            <a:r>
              <a:rPr lang="en-US" altLang="en-US" sz="1400" dirty="0">
                <a:solidFill>
                  <a:schemeClr val="accent3"/>
                </a:solidFill>
                <a:latin typeface="Verdana" panose="020B0604030504040204" pitchFamily="34" charset="0"/>
                <a:ea typeface="Verdana" panose="020B0604030504040204" pitchFamily="34" charset="0"/>
                <a:cs typeface="Verdana"/>
              </a:rPr>
              <a:t>■</a:t>
            </a:r>
            <a:r>
              <a:rPr lang="en-US" altLang="en-US" sz="1050" dirty="0">
                <a:solidFill>
                  <a:srgbClr val="000000"/>
                </a:solidFill>
                <a:latin typeface="Verdana" panose="020B0604030504040204" pitchFamily="34" charset="0"/>
                <a:ea typeface="Verdana" panose="020B0604030504040204" pitchFamily="34" charset="0"/>
                <a:cs typeface="Verdana"/>
              </a:rPr>
              <a:t> Rollbacks in process</a:t>
            </a:r>
          </a:p>
        </p:txBody>
      </p:sp>
      <p:sp>
        <p:nvSpPr>
          <p:cNvPr id="2" name="TextBox 1"/>
          <p:cNvSpPr txBox="1"/>
          <p:nvPr/>
        </p:nvSpPr>
        <p:spPr>
          <a:xfrm>
            <a:off x="775253" y="3178990"/>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24</a:t>
            </a:r>
          </a:p>
        </p:txBody>
      </p:sp>
      <p:sp>
        <p:nvSpPr>
          <p:cNvPr id="15" name="TextBox 14"/>
          <p:cNvSpPr txBox="1"/>
          <p:nvPr/>
        </p:nvSpPr>
        <p:spPr>
          <a:xfrm>
            <a:off x="1971261" y="3628098"/>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18</a:t>
            </a:r>
          </a:p>
        </p:txBody>
      </p:sp>
      <p:sp>
        <p:nvSpPr>
          <p:cNvPr id="16" name="TextBox 15"/>
          <p:cNvSpPr txBox="1"/>
          <p:nvPr/>
        </p:nvSpPr>
        <p:spPr>
          <a:xfrm>
            <a:off x="3167270" y="4019476"/>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13</a:t>
            </a:r>
          </a:p>
        </p:txBody>
      </p:sp>
      <p:sp>
        <p:nvSpPr>
          <p:cNvPr id="24" name="TextBox 23"/>
          <p:cNvSpPr txBox="1"/>
          <p:nvPr/>
        </p:nvSpPr>
        <p:spPr>
          <a:xfrm>
            <a:off x="4374290" y="4255676"/>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10</a:t>
            </a:r>
          </a:p>
        </p:txBody>
      </p:sp>
      <p:sp>
        <p:nvSpPr>
          <p:cNvPr id="25" name="TextBox 24"/>
          <p:cNvSpPr txBox="1"/>
          <p:nvPr/>
        </p:nvSpPr>
        <p:spPr>
          <a:xfrm>
            <a:off x="5581310" y="4409564"/>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8</a:t>
            </a:r>
          </a:p>
        </p:txBody>
      </p:sp>
      <p:sp>
        <p:nvSpPr>
          <p:cNvPr id="26" name="TextBox 25"/>
          <p:cNvSpPr txBox="1"/>
          <p:nvPr/>
        </p:nvSpPr>
        <p:spPr>
          <a:xfrm>
            <a:off x="6778391" y="4487914"/>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7</a:t>
            </a:r>
          </a:p>
        </p:txBody>
      </p:sp>
      <p:sp>
        <p:nvSpPr>
          <p:cNvPr id="27" name="TextBox 26"/>
          <p:cNvSpPr txBox="1"/>
          <p:nvPr/>
        </p:nvSpPr>
        <p:spPr>
          <a:xfrm>
            <a:off x="7971923" y="4639119"/>
            <a:ext cx="427383" cy="307777"/>
          </a:xfrm>
          <a:prstGeom prst="rect">
            <a:avLst/>
          </a:prstGeom>
          <a:noFill/>
        </p:spPr>
        <p:txBody>
          <a:bodyPr wrap="square" rtlCol="0" anchor="ctr">
            <a:spAutoFit/>
          </a:bodyPr>
          <a:lstStyle/>
          <a:p>
            <a:pPr algn="ctr"/>
            <a:r>
              <a:rPr lang="en-US" sz="1400" dirty="0">
                <a:latin typeface="Verdana" panose="020B0604030504040204" pitchFamily="34" charset="0"/>
                <a:ea typeface="Verdana" panose="020B0604030504040204" pitchFamily="34" charset="0"/>
              </a:rPr>
              <a:t>5</a:t>
            </a:r>
          </a:p>
        </p:txBody>
      </p:sp>
      <p:sp>
        <p:nvSpPr>
          <p:cNvPr id="28" name="Rectangle 14">
            <a:extLst>
              <a:ext uri="{FF2B5EF4-FFF2-40B4-BE49-F238E27FC236}">
                <a16:creationId xmlns:a16="http://schemas.microsoft.com/office/drawing/2014/main" id="{E4158777-ECED-884E-A562-567DE9FC3319}"/>
              </a:ext>
            </a:extLst>
          </p:cNvPr>
          <p:cNvSpPr>
            <a:spLocks noChangeArrowheads="1"/>
          </p:cNvSpPr>
          <p:nvPr/>
        </p:nvSpPr>
        <p:spPr bwMode="auto">
          <a:xfrm>
            <a:off x="411284" y="1651814"/>
            <a:ext cx="4544359" cy="305828"/>
          </a:xfrm>
          <a:prstGeom prst="rect">
            <a:avLst/>
          </a:prstGeom>
          <a:noFill/>
          <a:ln>
            <a:noFill/>
          </a:ln>
        </p:spPr>
        <p:txBody>
          <a:bodyPr wrap="square">
            <a:noAutofit/>
          </a:bodyPr>
          <a:lstStyle>
            <a:lvl1pPr defTabSz="811213">
              <a:lnSpc>
                <a:spcPct val="90000"/>
              </a:lnSpc>
              <a:spcBef>
                <a:spcPts val="1000"/>
              </a:spcBef>
              <a:buFont typeface="Arial" panose="020B0604020202020204" pitchFamily="34" charset="0"/>
              <a:buChar char="•"/>
              <a:defRPr sz="2800">
                <a:solidFill>
                  <a:schemeClr val="tx1"/>
                </a:solidFill>
                <a:latin typeface="Georgia" panose="02040502050405020303" pitchFamily="18" charset="0"/>
                <a:ea typeface="ＭＳ Ｐゴシック" panose="020B0600070205080204" pitchFamily="34" charset="-128"/>
              </a:defRPr>
            </a:lvl1pPr>
            <a:lvl2pPr marL="742950" indent="-285750" defTabSz="811213">
              <a:lnSpc>
                <a:spcPct val="90000"/>
              </a:lnSpc>
              <a:spcBef>
                <a:spcPts val="500"/>
              </a:spcBef>
              <a:buFont typeface="Arial" panose="020B0604020202020204" pitchFamily="34" charset="0"/>
              <a:buChar char="•"/>
              <a:defRPr sz="2400">
                <a:solidFill>
                  <a:schemeClr val="tx1"/>
                </a:solidFill>
                <a:latin typeface="Georgia" panose="02040502050405020303" pitchFamily="18" charset="0"/>
                <a:ea typeface="ＭＳ Ｐゴシック" panose="020B0600070205080204" pitchFamily="34" charset="-128"/>
              </a:defRPr>
            </a:lvl2pPr>
            <a:lvl3pPr marL="1143000" indent="-228600" defTabSz="811213">
              <a:lnSpc>
                <a:spcPct val="90000"/>
              </a:lnSpc>
              <a:spcBef>
                <a:spcPts val="500"/>
              </a:spcBef>
              <a:buFont typeface="Arial" panose="020B0604020202020204" pitchFamily="34" charset="0"/>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4pPr>
            <a:lvl5pPr marL="20574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5pPr>
            <a:lvl6pPr marL="25146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6pPr>
            <a:lvl7pPr marL="29718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7pPr>
            <a:lvl8pPr marL="34290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8pPr>
            <a:lvl9pPr marL="38862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9pPr>
          </a:lstStyle>
          <a:p>
            <a:pPr eaLnBrk="1" hangingPunct="1">
              <a:lnSpc>
                <a:spcPct val="100000"/>
              </a:lnSpc>
              <a:spcBef>
                <a:spcPct val="0"/>
              </a:spcBef>
              <a:buFontTx/>
              <a:buNone/>
              <a:defRPr/>
            </a:pPr>
            <a:r>
              <a:rPr lang="en-US" altLang="en-US" sz="800" dirty="0">
                <a:solidFill>
                  <a:schemeClr val="bg2">
                    <a:lumMod val="25000"/>
                  </a:schemeClr>
                </a:solidFill>
                <a:latin typeface="Verdana"/>
                <a:cs typeface="Verdana"/>
              </a:rPr>
              <a:t>BY SUBJECT, AS OF SEPTEMBER 12, 2019</a:t>
            </a:r>
          </a:p>
        </p:txBody>
      </p:sp>
      <p:sp>
        <p:nvSpPr>
          <p:cNvPr id="29" name="Rectangle 14">
            <a:extLst>
              <a:ext uri="{FF2B5EF4-FFF2-40B4-BE49-F238E27FC236}">
                <a16:creationId xmlns:a16="http://schemas.microsoft.com/office/drawing/2014/main" id="{19F6639E-DA59-DA44-9A2A-D767ED600170}"/>
              </a:ext>
            </a:extLst>
          </p:cNvPr>
          <p:cNvSpPr>
            <a:spLocks noChangeArrowheads="1"/>
          </p:cNvSpPr>
          <p:nvPr/>
        </p:nvSpPr>
        <p:spPr bwMode="auto">
          <a:xfrm>
            <a:off x="401620" y="1413827"/>
            <a:ext cx="8166954" cy="276999"/>
          </a:xfrm>
          <a:prstGeom prst="rect">
            <a:avLst/>
          </a:prstGeom>
          <a:noFill/>
          <a:ln>
            <a:noFill/>
          </a:ln>
        </p:spPr>
        <p:txBody>
          <a:bodyPr>
            <a:noAutofit/>
          </a:bodyPr>
          <a:lstStyle>
            <a:lvl1pPr defTabSz="811213">
              <a:lnSpc>
                <a:spcPct val="90000"/>
              </a:lnSpc>
              <a:spcBef>
                <a:spcPts val="1000"/>
              </a:spcBef>
              <a:buFont typeface="Arial" panose="020B0604020202020204" pitchFamily="34" charset="0"/>
              <a:buChar char="•"/>
              <a:defRPr sz="2800">
                <a:solidFill>
                  <a:schemeClr val="tx1"/>
                </a:solidFill>
                <a:latin typeface="Georgia" panose="02040502050405020303" pitchFamily="18" charset="0"/>
                <a:ea typeface="ＭＳ Ｐゴシック" panose="020B0600070205080204" pitchFamily="34" charset="-128"/>
              </a:defRPr>
            </a:lvl1pPr>
            <a:lvl2pPr marL="742950" indent="-285750" defTabSz="811213">
              <a:lnSpc>
                <a:spcPct val="90000"/>
              </a:lnSpc>
              <a:spcBef>
                <a:spcPts val="500"/>
              </a:spcBef>
              <a:buFont typeface="Arial" panose="020B0604020202020204" pitchFamily="34" charset="0"/>
              <a:buChar char="•"/>
              <a:defRPr sz="2400">
                <a:solidFill>
                  <a:schemeClr val="tx1"/>
                </a:solidFill>
                <a:latin typeface="Georgia" panose="02040502050405020303" pitchFamily="18" charset="0"/>
                <a:ea typeface="ＭＳ Ｐゴシック" panose="020B0600070205080204" pitchFamily="34" charset="-128"/>
              </a:defRPr>
            </a:lvl2pPr>
            <a:lvl3pPr marL="1143000" indent="-228600" defTabSz="811213">
              <a:lnSpc>
                <a:spcPct val="90000"/>
              </a:lnSpc>
              <a:spcBef>
                <a:spcPts val="500"/>
              </a:spcBef>
              <a:buFont typeface="Arial" panose="020B0604020202020204" pitchFamily="34" charset="0"/>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4pPr>
            <a:lvl5pPr marL="20574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5pPr>
            <a:lvl6pPr marL="25146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6pPr>
            <a:lvl7pPr marL="29718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7pPr>
            <a:lvl8pPr marL="34290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8pPr>
            <a:lvl9pPr marL="38862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9pPr>
          </a:lstStyle>
          <a:p>
            <a:pPr>
              <a:lnSpc>
                <a:spcPct val="100000"/>
              </a:lnSpc>
              <a:spcBef>
                <a:spcPct val="0"/>
              </a:spcBef>
              <a:buFontTx/>
              <a:buNone/>
              <a:defRPr/>
            </a:pPr>
            <a:r>
              <a:rPr lang="en-US" altLang="en-US" sz="1200" b="1" dirty="0">
                <a:latin typeface="+mj-lt"/>
              </a:rPr>
              <a:t>Repealed or revised energy rules under the Trump administration</a:t>
            </a:r>
          </a:p>
        </p:txBody>
      </p:sp>
      <p:sp>
        <p:nvSpPr>
          <p:cNvPr id="31"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The New York Times.</a:t>
            </a:r>
          </a:p>
        </p:txBody>
      </p:sp>
      <p:sp>
        <p:nvSpPr>
          <p:cNvPr id="20"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6</a:t>
            </a:fld>
            <a:endParaRPr lang="en-US" dirty="0">
              <a:latin typeface="+mj-lt"/>
            </a:endParaRPr>
          </a:p>
        </p:txBody>
      </p:sp>
    </p:spTree>
    <p:extLst>
      <p:ext uri="{BB962C8B-B14F-4D97-AF65-F5344CB8AC3E}">
        <p14:creationId xmlns:p14="http://schemas.microsoft.com/office/powerpoint/2010/main" val="1334922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ectangle 14"/>
          <p:cNvSpPr>
            <a:spLocks noChangeArrowheads="1"/>
          </p:cNvSpPr>
          <p:nvPr/>
        </p:nvSpPr>
        <p:spPr bwMode="auto">
          <a:xfrm>
            <a:off x="419100" y="1413827"/>
            <a:ext cx="8057388" cy="276999"/>
          </a:xfrm>
          <a:prstGeom prst="rect">
            <a:avLst/>
          </a:prstGeom>
          <a:noFill/>
          <a:ln>
            <a:noFill/>
          </a:ln>
        </p:spPr>
        <p:txBody>
          <a:bodyPr>
            <a:noAutofit/>
          </a:bodyPr>
          <a:lstStyle>
            <a:lvl1pPr defTabSz="811213">
              <a:lnSpc>
                <a:spcPct val="90000"/>
              </a:lnSpc>
              <a:spcBef>
                <a:spcPts val="1000"/>
              </a:spcBef>
              <a:buFont typeface="Arial" panose="020B0604020202020204" pitchFamily="34" charset="0"/>
              <a:buChar char="•"/>
              <a:defRPr sz="2800">
                <a:solidFill>
                  <a:schemeClr val="tx1"/>
                </a:solidFill>
                <a:latin typeface="Georgia" panose="02040502050405020303" pitchFamily="18" charset="0"/>
                <a:ea typeface="ＭＳ Ｐゴシック" panose="020B0600070205080204" pitchFamily="34" charset="-128"/>
              </a:defRPr>
            </a:lvl1pPr>
            <a:lvl2pPr marL="742950" indent="-285750" defTabSz="811213">
              <a:lnSpc>
                <a:spcPct val="90000"/>
              </a:lnSpc>
              <a:spcBef>
                <a:spcPts val="500"/>
              </a:spcBef>
              <a:buFont typeface="Arial" panose="020B0604020202020204" pitchFamily="34" charset="0"/>
              <a:buChar char="•"/>
              <a:defRPr sz="2400">
                <a:solidFill>
                  <a:schemeClr val="tx1"/>
                </a:solidFill>
                <a:latin typeface="Georgia" panose="02040502050405020303" pitchFamily="18" charset="0"/>
                <a:ea typeface="ＭＳ Ｐゴシック" panose="020B0600070205080204" pitchFamily="34" charset="-128"/>
              </a:defRPr>
            </a:lvl2pPr>
            <a:lvl3pPr marL="1143000" indent="-228600" defTabSz="811213">
              <a:lnSpc>
                <a:spcPct val="90000"/>
              </a:lnSpc>
              <a:spcBef>
                <a:spcPts val="500"/>
              </a:spcBef>
              <a:buFont typeface="Arial" panose="020B0604020202020204" pitchFamily="34" charset="0"/>
              <a:buChar char="•"/>
              <a:defRPr sz="2000">
                <a:solidFill>
                  <a:schemeClr val="tx1"/>
                </a:solidFill>
                <a:latin typeface="Georgia" panose="02040502050405020303" pitchFamily="18" charset="0"/>
                <a:ea typeface="ＭＳ Ｐゴシック" panose="020B0600070205080204" pitchFamily="34" charset="-128"/>
              </a:defRPr>
            </a:lvl3pPr>
            <a:lvl4pPr marL="16002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4pPr>
            <a:lvl5pPr marL="2057400" indent="-228600" defTabSz="811213">
              <a:lnSpc>
                <a:spcPct val="90000"/>
              </a:lnSpc>
              <a:spcBef>
                <a:spcPts val="500"/>
              </a:spcBef>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5pPr>
            <a:lvl6pPr marL="25146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6pPr>
            <a:lvl7pPr marL="29718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7pPr>
            <a:lvl8pPr marL="34290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8pPr>
            <a:lvl9pPr marL="3886200" indent="-228600" defTabSz="811213" eaLnBrk="0" fontAlgn="base" hangingPunct="0">
              <a:lnSpc>
                <a:spcPct val="90000"/>
              </a:lnSpc>
              <a:spcBef>
                <a:spcPts val="500"/>
              </a:spcBef>
              <a:spcAft>
                <a:spcPct val="0"/>
              </a:spcAft>
              <a:buFont typeface="Arial" panose="020B0604020202020204" pitchFamily="34" charset="0"/>
              <a:buChar char="•"/>
              <a:defRPr>
                <a:solidFill>
                  <a:schemeClr val="tx1"/>
                </a:solidFill>
                <a:latin typeface="Georgia" panose="02040502050405020303" pitchFamily="18" charset="0"/>
                <a:ea typeface="ＭＳ Ｐゴシック" panose="020B0600070205080204" pitchFamily="34" charset="-128"/>
              </a:defRPr>
            </a:lvl9pPr>
          </a:lstStyle>
          <a:p>
            <a:pPr>
              <a:lnSpc>
                <a:spcPct val="100000"/>
              </a:lnSpc>
              <a:spcBef>
                <a:spcPct val="0"/>
              </a:spcBef>
              <a:buFontTx/>
              <a:buNone/>
              <a:defRPr/>
            </a:pPr>
            <a:r>
              <a:rPr lang="en-US" altLang="en-US" sz="1200" b="1" dirty="0">
                <a:latin typeface="+mj-lt"/>
              </a:rPr>
              <a:t>The final rule gives states the power to set their own emissions standards</a:t>
            </a:r>
          </a:p>
        </p:txBody>
      </p:sp>
      <p:sp>
        <p:nvSpPr>
          <p:cNvPr id="7" name="Title 6">
            <a:extLst>
              <a:ext uri="{FF2B5EF4-FFF2-40B4-BE49-F238E27FC236}">
                <a16:creationId xmlns:a16="http://schemas.microsoft.com/office/drawing/2014/main" id="{C8CF0C9C-C108-9B46-9D12-9AF31222B06E}"/>
              </a:ext>
            </a:extLst>
          </p:cNvPr>
          <p:cNvSpPr>
            <a:spLocks noGrp="1"/>
          </p:cNvSpPr>
          <p:nvPr>
            <p:ph type="title"/>
          </p:nvPr>
        </p:nvSpPr>
        <p:spPr>
          <a:xfrm>
            <a:off x="401620" y="757881"/>
            <a:ext cx="8742380" cy="409714"/>
          </a:xfrm>
        </p:spPr>
        <p:txBody>
          <a:bodyPr/>
          <a:lstStyle/>
          <a:p>
            <a:r>
              <a:rPr lang="en-US" dirty="0"/>
              <a:t>In June 2019, the EPA finalized the ACE rule, replacing the CPP</a:t>
            </a:r>
          </a:p>
        </p:txBody>
      </p:sp>
      <p:grpSp>
        <p:nvGrpSpPr>
          <p:cNvPr id="67" name="Group 66"/>
          <p:cNvGrpSpPr/>
          <p:nvPr/>
        </p:nvGrpSpPr>
        <p:grpSpPr>
          <a:xfrm>
            <a:off x="547954" y="1751491"/>
            <a:ext cx="8068539" cy="4424979"/>
            <a:chOff x="1685816" y="2484916"/>
            <a:chExt cx="6200966" cy="4424979"/>
          </a:xfrm>
        </p:grpSpPr>
        <p:sp>
          <p:nvSpPr>
            <p:cNvPr id="68" name="Oval 67"/>
            <p:cNvSpPr/>
            <p:nvPr/>
          </p:nvSpPr>
          <p:spPr>
            <a:xfrm>
              <a:off x="1685816" y="2488316"/>
              <a:ext cx="646530" cy="839531"/>
            </a:xfrm>
            <a:prstGeom prst="ellipse">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spcAft>
                  <a:spcPts val="400"/>
                </a:spcAft>
              </a:pPr>
              <a:endParaRPr lang="en-US" sz="1200" b="1" dirty="0">
                <a:solidFill>
                  <a:schemeClr val="tx1">
                    <a:lumMod val="95000"/>
                    <a:lumOff val="5000"/>
                  </a:schemeClr>
                </a:solidFill>
                <a:latin typeface="+mj-lt"/>
                <a:cs typeface="Georgia"/>
              </a:endParaRPr>
            </a:p>
          </p:txBody>
        </p:sp>
        <p:sp>
          <p:nvSpPr>
            <p:cNvPr id="69" name="Oval 68"/>
            <p:cNvSpPr/>
            <p:nvPr/>
          </p:nvSpPr>
          <p:spPr>
            <a:xfrm>
              <a:off x="3762280" y="2484916"/>
              <a:ext cx="646530" cy="839531"/>
            </a:xfrm>
            <a:prstGeom prst="ellipse">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spcAft>
                  <a:spcPts val="400"/>
                </a:spcAft>
              </a:pPr>
              <a:endParaRPr lang="en-US" sz="1200" b="1" dirty="0">
                <a:solidFill>
                  <a:schemeClr val="tx1">
                    <a:lumMod val="95000"/>
                    <a:lumOff val="5000"/>
                  </a:schemeClr>
                </a:solidFill>
                <a:latin typeface="+mj-lt"/>
                <a:cs typeface="Georgia"/>
              </a:endParaRPr>
            </a:p>
          </p:txBody>
        </p:sp>
        <p:sp>
          <p:nvSpPr>
            <p:cNvPr id="72" name="Oval 71"/>
            <p:cNvSpPr/>
            <p:nvPr/>
          </p:nvSpPr>
          <p:spPr>
            <a:xfrm>
              <a:off x="5838745" y="2511141"/>
              <a:ext cx="646530" cy="839531"/>
            </a:xfrm>
            <a:prstGeom prst="ellipse">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lstStyle/>
            <a:p>
              <a:pPr algn="ctr">
                <a:spcAft>
                  <a:spcPts val="400"/>
                </a:spcAft>
              </a:pPr>
              <a:endParaRPr lang="en-US" sz="1200" b="1" dirty="0">
                <a:solidFill>
                  <a:schemeClr val="tx1">
                    <a:lumMod val="95000"/>
                    <a:lumOff val="5000"/>
                  </a:schemeClr>
                </a:solidFill>
                <a:latin typeface="+mj-lt"/>
                <a:cs typeface="Georgia"/>
              </a:endParaRPr>
            </a:p>
          </p:txBody>
        </p:sp>
        <p:grpSp>
          <p:nvGrpSpPr>
            <p:cNvPr id="73" name="Group 72"/>
            <p:cNvGrpSpPr/>
            <p:nvPr/>
          </p:nvGrpSpPr>
          <p:grpSpPr>
            <a:xfrm>
              <a:off x="1685816" y="2567890"/>
              <a:ext cx="6200966" cy="4342005"/>
              <a:chOff x="1685816" y="2567890"/>
              <a:chExt cx="6200966" cy="4342005"/>
            </a:xfrm>
          </p:grpSpPr>
          <p:sp>
            <p:nvSpPr>
              <p:cNvPr id="74" name="TextBox 73"/>
              <p:cNvSpPr txBox="1">
                <a:spLocks/>
              </p:cNvSpPr>
              <p:nvPr/>
            </p:nvSpPr>
            <p:spPr>
              <a:xfrm>
                <a:off x="1685816" y="3444117"/>
                <a:ext cx="1921485" cy="3465778"/>
              </a:xfrm>
              <a:prstGeom prst="roundRect">
                <a:avLst>
                  <a:gd name="adj" fmla="val 3257"/>
                </a:avLst>
              </a:prstGeom>
              <a:solidFill>
                <a:schemeClr val="accent3">
                  <a:lumMod val="20000"/>
                  <a:lumOff val="80000"/>
                </a:schemeClr>
              </a:solidFill>
            </p:spPr>
            <p:txBody>
              <a:bodyPr wrap="square" tIns="91440" bIns="91440" rtlCol="0">
                <a:noAutofit/>
              </a:bodyPr>
              <a:lstStyle/>
              <a:p>
                <a:pPr marL="177800" indent="-177800">
                  <a:spcAft>
                    <a:spcPts val="300"/>
                  </a:spcAft>
                  <a:buFont typeface="Arial" panose="020B0604020202020204" pitchFamily="34" charset="0"/>
                  <a:buChar char="•"/>
                </a:pPr>
                <a:r>
                  <a:rPr lang="en-US" sz="1200" dirty="0">
                    <a:latin typeface="+mj-lt"/>
                  </a:rPr>
                  <a:t>The new rule redefines or relabels aspects of coal plant standards</a:t>
                </a:r>
              </a:p>
              <a:p>
                <a:pPr marL="177800" indent="-177800">
                  <a:spcAft>
                    <a:spcPts val="300"/>
                  </a:spcAft>
                  <a:buFont typeface="Arial" panose="020B0604020202020204" pitchFamily="34" charset="0"/>
                  <a:buChar char="•"/>
                </a:pPr>
                <a:r>
                  <a:rPr lang="en-US" sz="1200" dirty="0">
                    <a:latin typeface="+mj-lt"/>
                  </a:rPr>
                  <a:t>For example, the use of the term “standard of performance” will replace “emissions standards”</a:t>
                </a:r>
              </a:p>
              <a:p>
                <a:pPr marL="177800" indent="-177800">
                  <a:spcAft>
                    <a:spcPts val="300"/>
                  </a:spcAft>
                  <a:buFont typeface="Arial" panose="020B0604020202020204" pitchFamily="34" charset="0"/>
                  <a:buChar char="•"/>
                </a:pPr>
                <a:r>
                  <a:rPr lang="en-US" sz="1200" dirty="0">
                    <a:latin typeface="+mj-lt"/>
                  </a:rPr>
                  <a:t>The EPA is proposing a list of “candidate technologies” that states need to consider in establishing standards for plants</a:t>
                </a:r>
              </a:p>
              <a:p>
                <a:pPr marL="177800" indent="-177800">
                  <a:spcAft>
                    <a:spcPts val="300"/>
                  </a:spcAft>
                  <a:buFont typeface="Arial" panose="020B0604020202020204" pitchFamily="34" charset="0"/>
                  <a:buChar char="•"/>
                </a:pPr>
                <a:r>
                  <a:rPr lang="en-US" sz="1200" dirty="0">
                    <a:latin typeface="+mj-lt"/>
                  </a:rPr>
                  <a:t>States will base performance plans on “heat rate improvement,” which EPA has determined to be the best system of emissions reduction</a:t>
                </a:r>
              </a:p>
            </p:txBody>
          </p:sp>
          <p:sp>
            <p:nvSpPr>
              <p:cNvPr id="75" name="TextBox 74"/>
              <p:cNvSpPr txBox="1">
                <a:spLocks/>
              </p:cNvSpPr>
              <p:nvPr/>
            </p:nvSpPr>
            <p:spPr>
              <a:xfrm>
                <a:off x="3762280" y="3444116"/>
                <a:ext cx="1921485" cy="3465779"/>
              </a:xfrm>
              <a:prstGeom prst="roundRect">
                <a:avLst>
                  <a:gd name="adj" fmla="val 2618"/>
                </a:avLst>
              </a:prstGeom>
              <a:solidFill>
                <a:schemeClr val="accent3">
                  <a:lumMod val="60000"/>
                  <a:lumOff val="40000"/>
                </a:schemeClr>
              </a:solidFill>
              <a:ln>
                <a:noFill/>
              </a:ln>
            </p:spPr>
            <p:txBody>
              <a:bodyPr wrap="square" tIns="91440" bIns="91440" rtlCol="0">
                <a:noAutofit/>
              </a:bodyPr>
              <a:lstStyle/>
              <a:p>
                <a:pPr marL="228600" indent="-228600">
                  <a:spcAft>
                    <a:spcPts val="300"/>
                  </a:spcAft>
                  <a:buFont typeface="Arial" panose="020B0604020202020204" pitchFamily="34" charset="0"/>
                  <a:buChar char="•"/>
                </a:pPr>
                <a:r>
                  <a:rPr lang="en-US" sz="1200" dirty="0">
                    <a:solidFill>
                      <a:schemeClr val="bg2">
                        <a:lumMod val="25000"/>
                      </a:schemeClr>
                    </a:solidFill>
                    <a:latin typeface="+mj-lt"/>
                  </a:rPr>
                  <a:t>The rule gives states the responsibility and authority to set standards of performance</a:t>
                </a:r>
              </a:p>
              <a:p>
                <a:pPr marL="228600" indent="-228600">
                  <a:spcAft>
                    <a:spcPts val="300"/>
                  </a:spcAft>
                  <a:buFont typeface="Arial" panose="020B0604020202020204" pitchFamily="34" charset="0"/>
                  <a:buChar char="•"/>
                </a:pPr>
                <a:r>
                  <a:rPr lang="en-US" sz="1200" dirty="0">
                    <a:solidFill>
                      <a:schemeClr val="bg2">
                        <a:lumMod val="25000"/>
                      </a:schemeClr>
                    </a:solidFill>
                    <a:latin typeface="+mj-lt"/>
                  </a:rPr>
                  <a:t>ACE gives states three years to develop standards of performance and explain implementation and enforcement plans</a:t>
                </a:r>
                <a:endParaRPr lang="en-US" sz="1400" dirty="0">
                  <a:solidFill>
                    <a:schemeClr val="bg2">
                      <a:lumMod val="25000"/>
                    </a:schemeClr>
                  </a:solidFill>
                  <a:latin typeface="+mj-lt"/>
                </a:endParaRPr>
              </a:p>
              <a:p>
                <a:pPr marL="228600" indent="-228600">
                  <a:spcAft>
                    <a:spcPts val="300"/>
                  </a:spcAft>
                  <a:buFont typeface="Arial" panose="020B0604020202020204" pitchFamily="34" charset="0"/>
                  <a:buChar char="•"/>
                </a:pPr>
                <a:endParaRPr lang="en-US" sz="1400" dirty="0">
                  <a:latin typeface="+mj-lt"/>
                </a:endParaRPr>
              </a:p>
            </p:txBody>
          </p:sp>
          <p:sp>
            <p:nvSpPr>
              <p:cNvPr id="76" name="TextBox 75"/>
              <p:cNvSpPr txBox="1">
                <a:spLocks/>
              </p:cNvSpPr>
              <p:nvPr/>
            </p:nvSpPr>
            <p:spPr>
              <a:xfrm>
                <a:off x="5838745" y="3432503"/>
                <a:ext cx="2048037" cy="3477391"/>
              </a:xfrm>
              <a:prstGeom prst="roundRect">
                <a:avLst>
                  <a:gd name="adj" fmla="val 3257"/>
                </a:avLst>
              </a:prstGeom>
              <a:solidFill>
                <a:schemeClr val="accent3">
                  <a:lumMod val="75000"/>
                </a:schemeClr>
              </a:solidFill>
            </p:spPr>
            <p:txBody>
              <a:bodyPr wrap="square" tIns="91440" bIns="91440" rtlCol="0">
                <a:noAutofit/>
              </a:bodyPr>
              <a:lstStyle/>
              <a:p>
                <a:pPr marL="171450" indent="-171450">
                  <a:spcAft>
                    <a:spcPts val="300"/>
                  </a:spcAft>
                  <a:buFont typeface="Arial" panose="020B0604020202020204" pitchFamily="34" charset="0"/>
                  <a:buChar char="•"/>
                </a:pPr>
                <a:r>
                  <a:rPr lang="en-US" sz="1200" dirty="0">
                    <a:solidFill>
                      <a:schemeClr val="bg1"/>
                    </a:solidFill>
                    <a:latin typeface="+mj-lt"/>
                  </a:rPr>
                  <a:t>The EPA conducted a regulatory impact analysis (RIA) on emissions projections under ACE</a:t>
                </a:r>
              </a:p>
              <a:p>
                <a:pPr marL="171450" indent="-171450">
                  <a:spcAft>
                    <a:spcPts val="300"/>
                  </a:spcAft>
                  <a:buFont typeface="Arial" panose="020B0604020202020204" pitchFamily="34" charset="0"/>
                  <a:buChar char="•"/>
                </a:pPr>
                <a:r>
                  <a:rPr lang="en-US" sz="1200" dirty="0">
                    <a:solidFill>
                      <a:schemeClr val="bg1"/>
                    </a:solidFill>
                    <a:latin typeface="+mj-lt"/>
                  </a:rPr>
                  <a:t>The RIA projections showed that ACE would reduce CO2 emissions by a much as 35 percent below 2005 levels in 2030</a:t>
                </a:r>
              </a:p>
              <a:p>
                <a:pPr marL="171450" indent="-171450">
                  <a:spcAft>
                    <a:spcPts val="300"/>
                  </a:spcAft>
                  <a:buFont typeface="Arial" panose="020B0604020202020204" pitchFamily="34" charset="0"/>
                  <a:buChar char="•"/>
                </a:pPr>
                <a:r>
                  <a:rPr lang="en-US" sz="1200" dirty="0">
                    <a:solidFill>
                      <a:schemeClr val="bg1"/>
                    </a:solidFill>
                    <a:latin typeface="+mj-lt"/>
                  </a:rPr>
                  <a:t>The EPA reports that CPP “would have no effect on future CO2 emissions,” reporting that EPA’s stance on the efficacy of the CPP has reversed due to “significant changes in the electrical sector since the CPP was issued”</a:t>
                </a:r>
              </a:p>
            </p:txBody>
          </p:sp>
          <p:sp>
            <p:nvSpPr>
              <p:cNvPr id="77" name="TextBox 76">
                <a:extLst>
                  <a:ext uri="{FF2B5EF4-FFF2-40B4-BE49-F238E27FC236}">
                    <a16:creationId xmlns:a16="http://schemas.microsoft.com/office/drawing/2014/main" id="{20A506BB-8CA4-A145-804B-E0482DE902B3}"/>
                  </a:ext>
                </a:extLst>
              </p:cNvPr>
              <p:cNvSpPr txBox="1">
                <a:spLocks/>
              </p:cNvSpPr>
              <p:nvPr/>
            </p:nvSpPr>
            <p:spPr>
              <a:xfrm>
                <a:off x="2332343" y="2567890"/>
                <a:ext cx="1274958" cy="553998"/>
              </a:xfrm>
              <a:prstGeom prst="rect">
                <a:avLst/>
              </a:prstGeom>
              <a:noFill/>
            </p:spPr>
            <p:txBody>
              <a:bodyPr wrap="square" tIns="91440" bIns="91440" rtlCol="0">
                <a:spAutoFit/>
              </a:bodyPr>
              <a:lstStyle/>
              <a:p>
                <a:r>
                  <a:rPr lang="en-US" sz="1200" b="1" dirty="0">
                    <a:latin typeface="+mj-lt"/>
                  </a:rPr>
                  <a:t>EPA mandated terms and technologies</a:t>
                </a:r>
              </a:p>
            </p:txBody>
          </p:sp>
          <p:sp>
            <p:nvSpPr>
              <p:cNvPr id="78" name="TextBox 77">
                <a:extLst>
                  <a:ext uri="{FF2B5EF4-FFF2-40B4-BE49-F238E27FC236}">
                    <a16:creationId xmlns:a16="http://schemas.microsoft.com/office/drawing/2014/main" id="{4B9861BE-F330-754C-8632-5277B6AC9F05}"/>
                  </a:ext>
                </a:extLst>
              </p:cNvPr>
              <p:cNvSpPr txBox="1">
                <a:spLocks/>
              </p:cNvSpPr>
              <p:nvPr/>
            </p:nvSpPr>
            <p:spPr>
              <a:xfrm>
                <a:off x="4408810" y="2621386"/>
                <a:ext cx="1287743" cy="369332"/>
              </a:xfrm>
              <a:prstGeom prst="rect">
                <a:avLst/>
              </a:prstGeom>
              <a:noFill/>
            </p:spPr>
            <p:txBody>
              <a:bodyPr wrap="square" tIns="91440" bIns="91440" rtlCol="0">
                <a:spAutoFit/>
              </a:bodyPr>
              <a:lstStyle/>
              <a:p>
                <a:r>
                  <a:rPr lang="en-US" sz="1200" b="1" dirty="0">
                    <a:latin typeface="+mj-lt"/>
                  </a:rPr>
                  <a:t>State emission standards </a:t>
                </a:r>
                <a:endParaRPr lang="en-US" sz="1100" dirty="0">
                  <a:latin typeface="+mj-lt"/>
                </a:endParaRPr>
              </a:p>
            </p:txBody>
          </p:sp>
          <p:sp>
            <p:nvSpPr>
              <p:cNvPr id="79" name="TextBox 78">
                <a:extLst>
                  <a:ext uri="{FF2B5EF4-FFF2-40B4-BE49-F238E27FC236}">
                    <a16:creationId xmlns:a16="http://schemas.microsoft.com/office/drawing/2014/main" id="{FE087EE0-FA6C-C942-AFAF-C9F6C2A777B8}"/>
                  </a:ext>
                </a:extLst>
              </p:cNvPr>
              <p:cNvSpPr txBox="1">
                <a:spLocks/>
              </p:cNvSpPr>
              <p:nvPr/>
            </p:nvSpPr>
            <p:spPr>
              <a:xfrm>
                <a:off x="6482999" y="2670483"/>
                <a:ext cx="1379231" cy="553998"/>
              </a:xfrm>
              <a:prstGeom prst="rect">
                <a:avLst/>
              </a:prstGeom>
              <a:noFill/>
            </p:spPr>
            <p:txBody>
              <a:bodyPr wrap="square" tIns="91440" bIns="91440" rtlCol="0">
                <a:spAutoFit/>
              </a:bodyPr>
              <a:lstStyle/>
              <a:p>
                <a:r>
                  <a:rPr lang="en-US" sz="1200" b="1" dirty="0">
                    <a:latin typeface="+mj-lt"/>
                  </a:rPr>
                  <a:t>Emission projection scenarios</a:t>
                </a:r>
                <a:endParaRPr lang="en-US" sz="1100" dirty="0">
                  <a:latin typeface="+mj-lt"/>
                </a:endParaRPr>
              </a:p>
            </p:txBody>
          </p:sp>
          <p:pic>
            <p:nvPicPr>
              <p:cNvPr id="80" name="Picture 79"/>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1756427" y="2586891"/>
                <a:ext cx="520492" cy="575893"/>
              </a:xfrm>
              <a:prstGeom prst="rect">
                <a:avLst/>
              </a:prstGeom>
            </p:spPr>
          </p:pic>
          <p:pic>
            <p:nvPicPr>
              <p:cNvPr id="81" name="Picture 80"/>
              <p:cNvPicPr>
                <a:picLocks noChangeAspect="1"/>
              </p:cNvPicPr>
              <p:nvPr/>
            </p:nvPicPr>
            <p:blipFill>
              <a:blip r:embed="rId4" cstate="print">
                <a:biLevel thresh="25000"/>
                <a:extLst>
                  <a:ext uri="{28A0092B-C50C-407E-A947-70E740481C1C}">
                    <a14:useLocalDpi xmlns:a14="http://schemas.microsoft.com/office/drawing/2010/main" val="0"/>
                  </a:ext>
                </a:extLst>
              </a:blip>
              <a:stretch>
                <a:fillRect/>
              </a:stretch>
            </p:blipFill>
            <p:spPr>
              <a:xfrm>
                <a:off x="5949592" y="2616119"/>
                <a:ext cx="422559" cy="578073"/>
              </a:xfrm>
              <a:prstGeom prst="rect">
                <a:avLst/>
              </a:prstGeom>
            </p:spPr>
          </p:pic>
          <p:pic>
            <p:nvPicPr>
              <p:cNvPr id="82" name="Picture 81"/>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3851165" y="2630467"/>
                <a:ext cx="502221" cy="622207"/>
              </a:xfrm>
              <a:prstGeom prst="rect">
                <a:avLst/>
              </a:prstGeom>
            </p:spPr>
          </p:pic>
        </p:grpSp>
      </p:grpSp>
      <p:sp>
        <p:nvSpPr>
          <p:cNvPr id="21"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EPA.</a:t>
            </a:r>
          </a:p>
        </p:txBody>
      </p:sp>
      <p:sp>
        <p:nvSpPr>
          <p:cNvPr id="20"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7</a:t>
            </a:fld>
            <a:endParaRPr lang="en-US" dirty="0">
              <a:latin typeface="+mj-lt"/>
            </a:endParaRPr>
          </a:p>
        </p:txBody>
      </p:sp>
    </p:spTree>
    <p:extLst>
      <p:ext uri="{BB962C8B-B14F-4D97-AF65-F5344CB8AC3E}">
        <p14:creationId xmlns:p14="http://schemas.microsoft.com/office/powerpoint/2010/main" val="1666456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265BF9-11EA-CF4F-BAC2-8BC8AE6A797B}"/>
              </a:ext>
            </a:extLst>
          </p:cNvPr>
          <p:cNvSpPr>
            <a:spLocks noGrp="1"/>
          </p:cNvSpPr>
          <p:nvPr>
            <p:ph type="title"/>
          </p:nvPr>
        </p:nvSpPr>
        <p:spPr/>
        <p:txBody>
          <a:bodyPr/>
          <a:lstStyle/>
          <a:p>
            <a:r>
              <a:rPr lang="en-US" altLang="en-US" dirty="0">
                <a:ea typeface="ＭＳ Ｐゴシック" charset="-128"/>
                <a:cs typeface="MS PGothic" charset="-128"/>
              </a:rPr>
              <a:t>The Trump administration &amp; auto standards</a:t>
            </a:r>
            <a:endParaRPr lang="en-US" dirty="0"/>
          </a:p>
        </p:txBody>
      </p:sp>
      <p:grpSp>
        <p:nvGrpSpPr>
          <p:cNvPr id="2" name="Group 1"/>
          <p:cNvGrpSpPr/>
          <p:nvPr/>
        </p:nvGrpSpPr>
        <p:grpSpPr>
          <a:xfrm>
            <a:off x="443845" y="1090055"/>
            <a:ext cx="8256311" cy="5124205"/>
            <a:chOff x="526409" y="1090055"/>
            <a:chExt cx="8256311" cy="5124205"/>
          </a:xfrm>
        </p:grpSpPr>
        <p:sp>
          <p:nvSpPr>
            <p:cNvPr id="59" name="Rounded Rectangle 58"/>
            <p:cNvSpPr/>
            <p:nvPr/>
          </p:nvSpPr>
          <p:spPr>
            <a:xfrm>
              <a:off x="7545370" y="1567956"/>
              <a:ext cx="1227414" cy="4547749"/>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4" name="Right Arrow 63"/>
            <p:cNvSpPr/>
            <p:nvPr/>
          </p:nvSpPr>
          <p:spPr>
            <a:xfrm flipV="1">
              <a:off x="7345585" y="2199882"/>
              <a:ext cx="319098" cy="240006"/>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cxnSp>
          <p:nvCxnSpPr>
            <p:cNvPr id="20" name="Straight Connector 19"/>
            <p:cNvCxnSpPr/>
            <p:nvPr/>
          </p:nvCxnSpPr>
          <p:spPr>
            <a:xfrm flipH="1">
              <a:off x="6210109" y="2428725"/>
              <a:ext cx="132" cy="3785535"/>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60" name="Rounded Rectangle 59"/>
            <p:cNvSpPr/>
            <p:nvPr/>
          </p:nvSpPr>
          <p:spPr>
            <a:xfrm>
              <a:off x="6389455" y="1569906"/>
              <a:ext cx="1013513" cy="4547749"/>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5" name="Right Arrow 64"/>
            <p:cNvSpPr/>
            <p:nvPr/>
          </p:nvSpPr>
          <p:spPr>
            <a:xfrm flipV="1">
              <a:off x="5950277" y="2196229"/>
              <a:ext cx="557305" cy="240006"/>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Rounded Rectangle 50"/>
            <p:cNvSpPr/>
            <p:nvPr/>
          </p:nvSpPr>
          <p:spPr>
            <a:xfrm>
              <a:off x="4036877" y="1156041"/>
              <a:ext cx="1992103" cy="4961616"/>
            </a:xfrm>
            <a:prstGeom prst="roundRect">
              <a:avLst>
                <a:gd name="adj" fmla="val 12761"/>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6" name="Right Arrow 45"/>
            <p:cNvSpPr/>
            <p:nvPr/>
          </p:nvSpPr>
          <p:spPr>
            <a:xfrm flipV="1">
              <a:off x="3836336" y="2196229"/>
              <a:ext cx="319098" cy="240006"/>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0" name="Rounded Rectangle 49"/>
            <p:cNvSpPr/>
            <p:nvPr/>
          </p:nvSpPr>
          <p:spPr>
            <a:xfrm>
              <a:off x="2880963" y="1156041"/>
              <a:ext cx="1013513" cy="496161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5" name="Right Arrow 44"/>
            <p:cNvSpPr/>
            <p:nvPr/>
          </p:nvSpPr>
          <p:spPr>
            <a:xfrm flipV="1">
              <a:off x="2680405" y="2196229"/>
              <a:ext cx="319098" cy="240006"/>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Rounded Rectangle 48"/>
            <p:cNvSpPr/>
            <p:nvPr/>
          </p:nvSpPr>
          <p:spPr>
            <a:xfrm>
              <a:off x="1725048" y="1156041"/>
              <a:ext cx="1013513" cy="496161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6" name="Right Arrow 5"/>
            <p:cNvSpPr/>
            <p:nvPr/>
          </p:nvSpPr>
          <p:spPr>
            <a:xfrm flipV="1">
              <a:off x="1527691" y="2196229"/>
              <a:ext cx="319098" cy="240006"/>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8" name="Rounded Rectangle 47"/>
            <p:cNvSpPr/>
            <p:nvPr/>
          </p:nvSpPr>
          <p:spPr>
            <a:xfrm>
              <a:off x="569133" y="1157991"/>
              <a:ext cx="1013513" cy="4961616"/>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1521" y="1996192"/>
              <a:ext cx="640080" cy="640080"/>
            </a:xfrm>
            <a:prstGeom prst="rect">
              <a:avLst/>
            </a:prstGeom>
          </p:spPr>
        </p:pic>
        <p:sp>
          <p:nvSpPr>
            <p:cNvPr id="10" name="TextBox 9"/>
            <p:cNvSpPr txBox="1"/>
            <p:nvPr/>
          </p:nvSpPr>
          <p:spPr>
            <a:xfrm>
              <a:off x="526409" y="3695596"/>
              <a:ext cx="1104832" cy="2446824"/>
            </a:xfrm>
            <a:prstGeom prst="rect">
              <a:avLst/>
            </a:prstGeom>
            <a:noFill/>
          </p:spPr>
          <p:txBody>
            <a:bodyPr wrap="square" rtlCol="0">
              <a:spAutoFit/>
            </a:bodyPr>
            <a:lstStyle/>
            <a:p>
              <a:pPr algn="ctr"/>
              <a:r>
                <a:rPr lang="en-US" sz="1100" b="1" dirty="0">
                  <a:latin typeface="+mj-lt"/>
                </a:rPr>
                <a:t>August</a:t>
              </a:r>
            </a:p>
            <a:p>
              <a:pPr algn="ctr">
                <a:spcAft>
                  <a:spcPts val="600"/>
                </a:spcAft>
              </a:pPr>
              <a:r>
                <a:rPr lang="en-US" sz="1100" b="1" dirty="0">
                  <a:latin typeface="+mj-lt"/>
                </a:rPr>
                <a:t>2018</a:t>
              </a:r>
            </a:p>
            <a:p>
              <a:pPr algn="ctr"/>
              <a:r>
                <a:rPr lang="en-US" sz="1050" dirty="0">
                  <a:latin typeface="+mj-lt"/>
                </a:rPr>
                <a:t>The Trump administration proposes lowering fuel economy standards and revoking California’s authority to set stricter emissions standards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62786" y="2672828"/>
              <a:ext cx="639147" cy="639147"/>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20069" y="1094762"/>
              <a:ext cx="640080" cy="640080"/>
            </a:xfrm>
            <a:prstGeom prst="rect">
              <a:avLst/>
            </a:prstGeom>
          </p:spPr>
        </p:pic>
        <p:sp>
          <p:nvSpPr>
            <p:cNvPr id="14" name="TextBox 13"/>
            <p:cNvSpPr txBox="1"/>
            <p:nvPr/>
          </p:nvSpPr>
          <p:spPr>
            <a:xfrm>
              <a:off x="1680151" y="3695596"/>
              <a:ext cx="1104832" cy="2031325"/>
            </a:xfrm>
            <a:prstGeom prst="rect">
              <a:avLst/>
            </a:prstGeom>
            <a:noFill/>
          </p:spPr>
          <p:txBody>
            <a:bodyPr wrap="square" rtlCol="0">
              <a:spAutoFit/>
            </a:bodyPr>
            <a:lstStyle/>
            <a:p>
              <a:pPr algn="ctr"/>
              <a:r>
                <a:rPr lang="en-US" sz="1100" b="1" dirty="0">
                  <a:latin typeface="+mj-lt"/>
                </a:rPr>
                <a:t>July</a:t>
              </a:r>
            </a:p>
            <a:p>
              <a:pPr algn="ctr">
                <a:spcAft>
                  <a:spcPts val="600"/>
                </a:spcAft>
              </a:pPr>
              <a:r>
                <a:rPr lang="en-US" sz="1100" b="1" dirty="0">
                  <a:latin typeface="+mj-lt"/>
                </a:rPr>
                <a:t>2019</a:t>
              </a:r>
            </a:p>
            <a:p>
              <a:pPr algn="ctr"/>
              <a:r>
                <a:rPr lang="en-US" sz="1100" dirty="0">
                  <a:latin typeface="+mj-lt"/>
                </a:rPr>
                <a:t>Four automakers strike a deal with California to follow its stricter fuel economy and emissions standards</a:t>
              </a:r>
            </a:p>
          </p:txBody>
        </p:sp>
        <p:sp>
          <p:nvSpPr>
            <p:cNvPr id="17" name="TextBox 16"/>
            <p:cNvSpPr txBox="1"/>
            <p:nvPr/>
          </p:nvSpPr>
          <p:spPr>
            <a:xfrm>
              <a:off x="2833892" y="3695596"/>
              <a:ext cx="1104832" cy="2031325"/>
            </a:xfrm>
            <a:prstGeom prst="rect">
              <a:avLst/>
            </a:prstGeom>
            <a:noFill/>
          </p:spPr>
          <p:txBody>
            <a:bodyPr wrap="square" rtlCol="0">
              <a:spAutoFit/>
            </a:bodyPr>
            <a:lstStyle/>
            <a:p>
              <a:pPr algn="ctr">
                <a:spcAft>
                  <a:spcPts val="600"/>
                </a:spcAft>
              </a:pPr>
              <a:r>
                <a:rPr lang="en-US" sz="1100" b="1" dirty="0">
                  <a:latin typeface="+mj-lt"/>
                </a:rPr>
                <a:t>September 2019</a:t>
              </a:r>
            </a:p>
            <a:p>
              <a:pPr algn="ctr"/>
              <a:r>
                <a:rPr lang="en-US" sz="1100" dirty="0">
                  <a:latin typeface="+mj-lt"/>
                </a:rPr>
                <a:t>The Trump administration withdraws California’s authority to set stricter standards, and California sues the administration </a:t>
              </a:r>
            </a:p>
          </p:txBody>
        </p:sp>
        <p:sp>
          <p:nvSpPr>
            <p:cNvPr id="18" name="TextBox 17"/>
            <p:cNvSpPr txBox="1"/>
            <p:nvPr/>
          </p:nvSpPr>
          <p:spPr>
            <a:xfrm>
              <a:off x="4210570" y="3695596"/>
              <a:ext cx="1630255" cy="1184940"/>
            </a:xfrm>
            <a:prstGeom prst="rect">
              <a:avLst/>
            </a:prstGeom>
            <a:noFill/>
          </p:spPr>
          <p:txBody>
            <a:bodyPr wrap="square" rtlCol="0">
              <a:spAutoFit/>
            </a:bodyPr>
            <a:lstStyle/>
            <a:p>
              <a:pPr algn="ctr"/>
              <a:r>
                <a:rPr lang="en-US" sz="1100" b="1" dirty="0">
                  <a:latin typeface="+mj-lt"/>
                </a:rPr>
                <a:t>October</a:t>
              </a:r>
            </a:p>
            <a:p>
              <a:pPr algn="ctr">
                <a:spcAft>
                  <a:spcPts val="600"/>
                </a:spcAft>
              </a:pPr>
              <a:r>
                <a:rPr lang="en-US" sz="1100" b="1" dirty="0">
                  <a:latin typeface="+mj-lt"/>
                </a:rPr>
                <a:t>2019</a:t>
              </a:r>
            </a:p>
            <a:p>
              <a:pPr algn="ctr"/>
              <a:r>
                <a:rPr lang="en-US" sz="1100" dirty="0">
                  <a:latin typeface="+mj-lt"/>
                </a:rPr>
                <a:t>Thirteen automakers publicly back the Trump administration in the California auto dispute </a:t>
              </a: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20069" y="1694835"/>
              <a:ext cx="640080" cy="64008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20069" y="2294908"/>
              <a:ext cx="640080" cy="640080"/>
            </a:xfrm>
            <a:prstGeom prst="rect">
              <a:avLst/>
            </a:prstGeom>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20069" y="2894981"/>
              <a:ext cx="640080" cy="640080"/>
            </a:xfrm>
            <a:prstGeom prst="rect">
              <a:avLst/>
            </a:prstGeom>
          </p:spPr>
        </p:pic>
        <p:sp>
          <p:nvSpPr>
            <p:cNvPr id="27" name="TextBox 26"/>
            <p:cNvSpPr txBox="1"/>
            <p:nvPr/>
          </p:nvSpPr>
          <p:spPr>
            <a:xfrm>
              <a:off x="1918285" y="1541730"/>
              <a:ext cx="647065" cy="215444"/>
            </a:xfrm>
            <a:prstGeom prst="rect">
              <a:avLst/>
            </a:prstGeom>
            <a:noFill/>
          </p:spPr>
          <p:txBody>
            <a:bodyPr wrap="square" rtlCol="0">
              <a:spAutoFit/>
            </a:bodyPr>
            <a:lstStyle/>
            <a:p>
              <a:pPr algn="ctr"/>
              <a:r>
                <a:rPr lang="en-US" sz="800" i="1" dirty="0">
                  <a:latin typeface="+mj-lt"/>
                </a:rPr>
                <a:t>BMW</a:t>
              </a:r>
            </a:p>
          </p:txBody>
        </p:sp>
        <p:sp>
          <p:nvSpPr>
            <p:cNvPr id="29" name="TextBox 28"/>
            <p:cNvSpPr txBox="1"/>
            <p:nvPr/>
          </p:nvSpPr>
          <p:spPr>
            <a:xfrm>
              <a:off x="1918285" y="2131170"/>
              <a:ext cx="647065" cy="215444"/>
            </a:xfrm>
            <a:prstGeom prst="rect">
              <a:avLst/>
            </a:prstGeom>
            <a:noFill/>
          </p:spPr>
          <p:txBody>
            <a:bodyPr wrap="square" rtlCol="0">
              <a:spAutoFit/>
            </a:bodyPr>
            <a:lstStyle/>
            <a:p>
              <a:pPr algn="ctr"/>
              <a:r>
                <a:rPr lang="en-US" sz="800" i="1" dirty="0">
                  <a:latin typeface="+mj-lt"/>
                </a:rPr>
                <a:t>Ford</a:t>
              </a:r>
            </a:p>
          </p:txBody>
        </p:sp>
        <p:sp>
          <p:nvSpPr>
            <p:cNvPr id="30" name="TextBox 29"/>
            <p:cNvSpPr txBox="1"/>
            <p:nvPr/>
          </p:nvSpPr>
          <p:spPr>
            <a:xfrm>
              <a:off x="1864091" y="2752509"/>
              <a:ext cx="755453" cy="215444"/>
            </a:xfrm>
            <a:prstGeom prst="rect">
              <a:avLst/>
            </a:prstGeom>
            <a:noFill/>
          </p:spPr>
          <p:txBody>
            <a:bodyPr wrap="square" rtlCol="0">
              <a:spAutoFit/>
            </a:bodyPr>
            <a:lstStyle/>
            <a:p>
              <a:pPr algn="ctr"/>
              <a:r>
                <a:rPr lang="en-US" sz="800" i="1" dirty="0">
                  <a:latin typeface="+mj-lt"/>
                </a:rPr>
                <a:t>Volkswagen</a:t>
              </a:r>
            </a:p>
          </p:txBody>
        </p:sp>
        <p:sp>
          <p:nvSpPr>
            <p:cNvPr id="31" name="TextBox 30"/>
            <p:cNvSpPr txBox="1"/>
            <p:nvPr/>
          </p:nvSpPr>
          <p:spPr>
            <a:xfrm>
              <a:off x="1864091" y="3331319"/>
              <a:ext cx="755453" cy="215444"/>
            </a:xfrm>
            <a:prstGeom prst="rect">
              <a:avLst/>
            </a:prstGeom>
            <a:noFill/>
          </p:spPr>
          <p:txBody>
            <a:bodyPr wrap="square" rtlCol="0">
              <a:spAutoFit/>
            </a:bodyPr>
            <a:lstStyle/>
            <a:p>
              <a:pPr algn="ctr"/>
              <a:r>
                <a:rPr lang="en-US" sz="800" i="1" dirty="0">
                  <a:latin typeface="+mj-lt"/>
                </a:rPr>
                <a:t>Honda</a:t>
              </a:r>
            </a:p>
          </p:txBody>
        </p:sp>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62786" y="2220608"/>
              <a:ext cx="639147" cy="639147"/>
            </a:xfrm>
            <a:prstGeom prst="rect">
              <a:avLst/>
            </a:prstGeom>
          </p:spPr>
        </p:pic>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62786" y="1768387"/>
              <a:ext cx="639147" cy="639147"/>
            </a:xfrm>
            <a:prstGeom prst="rect">
              <a:avLst/>
            </a:prstGeom>
          </p:spPr>
        </p:pic>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62786" y="1316166"/>
              <a:ext cx="639147" cy="639147"/>
            </a:xfrm>
            <a:prstGeom prst="rect">
              <a:avLst/>
            </a:prstGeom>
          </p:spPr>
        </p:pic>
        <p:pic>
          <p:nvPicPr>
            <p:cNvPr id="35"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1416" y="1994497"/>
              <a:ext cx="639147" cy="639147"/>
            </a:xfrm>
            <a:prstGeom prst="rect">
              <a:avLst/>
            </a:prstGeom>
          </p:spPr>
        </p:pic>
        <p:pic>
          <p:nvPicPr>
            <p:cNvPr id="36" name="Picture 3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1416" y="1090055"/>
              <a:ext cx="639147" cy="639147"/>
            </a:xfrm>
            <a:prstGeom prst="rect">
              <a:avLst/>
            </a:prstGeom>
          </p:spPr>
        </p:pic>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1416" y="1542276"/>
              <a:ext cx="639147" cy="639147"/>
            </a:xfrm>
            <a:prstGeom prst="rect">
              <a:avLst/>
            </a:prstGeom>
          </p:spPr>
        </p:pic>
        <p:pic>
          <p:nvPicPr>
            <p:cNvPr id="38" name="Picture 3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60047" y="2672828"/>
              <a:ext cx="639147" cy="639147"/>
            </a:xfrm>
            <a:prstGeom prst="rect">
              <a:avLst/>
            </a:prstGeom>
          </p:spPr>
        </p:pic>
        <p:pic>
          <p:nvPicPr>
            <p:cNvPr id="39" name="Picture 3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1416" y="2898939"/>
              <a:ext cx="639147" cy="639147"/>
            </a:xfrm>
            <a:prstGeom prst="rect">
              <a:avLst/>
            </a:prstGeom>
          </p:spPr>
        </p:pic>
        <p:pic>
          <p:nvPicPr>
            <p:cNvPr id="40" name="Picture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11416" y="2446718"/>
              <a:ext cx="639147" cy="639147"/>
            </a:xfrm>
            <a:prstGeom prst="rect">
              <a:avLst/>
            </a:prstGeom>
          </p:spPr>
        </p:pic>
        <p:pic>
          <p:nvPicPr>
            <p:cNvPr id="41" name="Picture 4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60047" y="2220608"/>
              <a:ext cx="639147" cy="639147"/>
            </a:xfrm>
            <a:prstGeom prst="rect">
              <a:avLst/>
            </a:prstGeom>
          </p:spPr>
        </p:pic>
        <p:pic>
          <p:nvPicPr>
            <p:cNvPr id="42" name="Picture 4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60047" y="1768387"/>
              <a:ext cx="639147" cy="639147"/>
            </a:xfrm>
            <a:prstGeom prst="rect">
              <a:avLst/>
            </a:prstGeom>
          </p:spPr>
        </p:pic>
        <p:pic>
          <p:nvPicPr>
            <p:cNvPr id="43" name="Picture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60047" y="1316166"/>
              <a:ext cx="639147" cy="639147"/>
            </a:xfrm>
            <a:prstGeom prst="rect">
              <a:avLst/>
            </a:prstGeom>
          </p:spPr>
        </p:pic>
        <p:pic>
          <p:nvPicPr>
            <p:cNvPr id="44" name="Picture 4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5344" y="1996192"/>
              <a:ext cx="640080" cy="640080"/>
            </a:xfrm>
            <a:prstGeom prst="rect">
              <a:avLst/>
            </a:prstGeom>
          </p:spPr>
        </p:pic>
        <p:sp>
          <p:nvSpPr>
            <p:cNvPr id="53" name="TextBox 52"/>
            <p:cNvSpPr txBox="1"/>
            <p:nvPr/>
          </p:nvSpPr>
          <p:spPr>
            <a:xfrm>
              <a:off x="6659041" y="1156041"/>
              <a:ext cx="1630255" cy="261610"/>
            </a:xfrm>
            <a:prstGeom prst="rect">
              <a:avLst/>
            </a:prstGeom>
            <a:noFill/>
          </p:spPr>
          <p:txBody>
            <a:bodyPr wrap="square" rtlCol="0">
              <a:spAutoFit/>
            </a:bodyPr>
            <a:lstStyle/>
            <a:p>
              <a:pPr algn="ctr"/>
              <a:r>
                <a:rPr lang="en-US" sz="1100" b="1" dirty="0">
                  <a:latin typeface="+mj-lt"/>
                </a:rPr>
                <a:t>What’s next?</a:t>
              </a:r>
            </a:p>
          </p:txBody>
        </p:sp>
        <p:sp>
          <p:nvSpPr>
            <p:cNvPr id="61" name="TextBox 60"/>
            <p:cNvSpPr txBox="1"/>
            <p:nvPr/>
          </p:nvSpPr>
          <p:spPr>
            <a:xfrm>
              <a:off x="6343795" y="3690420"/>
              <a:ext cx="1104832" cy="1354217"/>
            </a:xfrm>
            <a:prstGeom prst="rect">
              <a:avLst/>
            </a:prstGeom>
            <a:noFill/>
          </p:spPr>
          <p:txBody>
            <a:bodyPr wrap="square" rtlCol="0">
              <a:spAutoFit/>
            </a:bodyPr>
            <a:lstStyle/>
            <a:p>
              <a:pPr algn="ctr">
                <a:spcAft>
                  <a:spcPts val="600"/>
                </a:spcAft>
              </a:pPr>
              <a:r>
                <a:rPr lang="en-US" sz="1100" b="1" dirty="0">
                  <a:latin typeface="+mj-lt"/>
                </a:rPr>
                <a:t>December 2019</a:t>
              </a:r>
            </a:p>
            <a:p>
              <a:pPr algn="ctr"/>
              <a:r>
                <a:rPr lang="en-US" sz="1100" dirty="0">
                  <a:latin typeface="+mj-lt"/>
                </a:rPr>
                <a:t>The Trump administration is expected to finalize SAFE rule by the end of December</a:t>
              </a:r>
            </a:p>
          </p:txBody>
        </p:sp>
        <p:sp>
          <p:nvSpPr>
            <p:cNvPr id="62" name="TextBox 61"/>
            <p:cNvSpPr txBox="1"/>
            <p:nvPr/>
          </p:nvSpPr>
          <p:spPr>
            <a:xfrm>
              <a:off x="7504226" y="3704364"/>
              <a:ext cx="1278494" cy="2354491"/>
            </a:xfrm>
            <a:prstGeom prst="rect">
              <a:avLst/>
            </a:prstGeom>
            <a:noFill/>
          </p:spPr>
          <p:txBody>
            <a:bodyPr wrap="square" rtlCol="0">
              <a:spAutoFit/>
            </a:bodyPr>
            <a:lstStyle/>
            <a:p>
              <a:pPr algn="ctr"/>
              <a:r>
                <a:rPr lang="en-US" sz="1100" b="1" dirty="0">
                  <a:latin typeface="+mj-lt"/>
                </a:rPr>
                <a:t>January</a:t>
              </a:r>
            </a:p>
            <a:p>
              <a:pPr algn="ctr">
                <a:spcAft>
                  <a:spcPts val="600"/>
                </a:spcAft>
              </a:pPr>
              <a:r>
                <a:rPr lang="en-US" sz="1100" b="1" dirty="0">
                  <a:latin typeface="+mj-lt"/>
                </a:rPr>
                <a:t>2020</a:t>
              </a:r>
            </a:p>
            <a:p>
              <a:pPr algn="ctr"/>
              <a:r>
                <a:rPr lang="en-US" sz="1000" dirty="0">
                  <a:latin typeface="+mj-lt"/>
                </a:rPr>
                <a:t>California state agencies will only purchase vehicles from manufacturers that side with California; neutral automakers may have to decide whether to support California or the Trump administration</a:t>
              </a:r>
            </a:p>
          </p:txBody>
        </p:sp>
        <p:pic>
          <p:nvPicPr>
            <p:cNvPr id="66" name="Picture 6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72825" y="1996192"/>
              <a:ext cx="640080" cy="640080"/>
            </a:xfrm>
            <a:prstGeom prst="rect">
              <a:avLst/>
            </a:prstGeom>
          </p:spPr>
        </p:pic>
        <p:pic>
          <p:nvPicPr>
            <p:cNvPr id="67" name="Picture 6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26663" y="1996192"/>
              <a:ext cx="640080" cy="640080"/>
            </a:xfrm>
            <a:prstGeom prst="rect">
              <a:avLst/>
            </a:prstGeom>
          </p:spPr>
        </p:pic>
        <p:sp>
          <p:nvSpPr>
            <p:cNvPr id="69" name="TextBox 68"/>
            <p:cNvSpPr txBox="1"/>
            <p:nvPr/>
          </p:nvSpPr>
          <p:spPr>
            <a:xfrm>
              <a:off x="4750263" y="1494586"/>
              <a:ext cx="561767" cy="215444"/>
            </a:xfrm>
            <a:prstGeom prst="rect">
              <a:avLst/>
            </a:prstGeom>
            <a:noFill/>
          </p:spPr>
          <p:txBody>
            <a:bodyPr wrap="square" rtlCol="0">
              <a:spAutoFit/>
            </a:bodyPr>
            <a:lstStyle/>
            <a:p>
              <a:pPr algn="ctr"/>
              <a:r>
                <a:rPr lang="en-US" sz="800" i="1" dirty="0">
                  <a:latin typeface="+mj-lt"/>
                </a:rPr>
                <a:t>GM</a:t>
              </a:r>
            </a:p>
          </p:txBody>
        </p:sp>
        <p:sp>
          <p:nvSpPr>
            <p:cNvPr id="70" name="TextBox 69"/>
            <p:cNvSpPr txBox="1"/>
            <p:nvPr/>
          </p:nvSpPr>
          <p:spPr>
            <a:xfrm>
              <a:off x="4071053" y="1743231"/>
              <a:ext cx="841083" cy="215444"/>
            </a:xfrm>
            <a:prstGeom prst="rect">
              <a:avLst/>
            </a:prstGeom>
            <a:noFill/>
          </p:spPr>
          <p:txBody>
            <a:bodyPr wrap="square" rtlCol="0">
              <a:spAutoFit/>
            </a:bodyPr>
            <a:lstStyle/>
            <a:p>
              <a:pPr algn="ctr"/>
              <a:r>
                <a:rPr lang="en-US" sz="800" i="1" dirty="0">
                  <a:latin typeface="+mj-lt"/>
                </a:rPr>
                <a:t>Fiat Chrysler</a:t>
              </a:r>
            </a:p>
          </p:txBody>
        </p:sp>
        <p:sp>
          <p:nvSpPr>
            <p:cNvPr id="71" name="TextBox 70"/>
            <p:cNvSpPr txBox="1"/>
            <p:nvPr/>
          </p:nvSpPr>
          <p:spPr>
            <a:xfrm>
              <a:off x="5167556" y="1743231"/>
              <a:ext cx="841083" cy="215444"/>
            </a:xfrm>
            <a:prstGeom prst="rect">
              <a:avLst/>
            </a:prstGeom>
            <a:noFill/>
          </p:spPr>
          <p:txBody>
            <a:bodyPr wrap="square" rtlCol="0">
              <a:spAutoFit/>
            </a:bodyPr>
            <a:lstStyle/>
            <a:p>
              <a:pPr algn="ctr"/>
              <a:r>
                <a:rPr lang="en-US" sz="800" i="1" dirty="0">
                  <a:latin typeface="+mj-lt"/>
                </a:rPr>
                <a:t>Toyota</a:t>
              </a:r>
            </a:p>
          </p:txBody>
        </p:sp>
        <p:sp>
          <p:nvSpPr>
            <p:cNvPr id="72" name="TextBox 71"/>
            <p:cNvSpPr txBox="1"/>
            <p:nvPr/>
          </p:nvSpPr>
          <p:spPr>
            <a:xfrm>
              <a:off x="4621621" y="1975471"/>
              <a:ext cx="841083" cy="215444"/>
            </a:xfrm>
            <a:prstGeom prst="rect">
              <a:avLst/>
            </a:prstGeom>
            <a:noFill/>
          </p:spPr>
          <p:txBody>
            <a:bodyPr wrap="square" rtlCol="0">
              <a:spAutoFit/>
            </a:bodyPr>
            <a:lstStyle/>
            <a:p>
              <a:pPr algn="ctr"/>
              <a:r>
                <a:rPr lang="en-US" sz="800" i="1" dirty="0">
                  <a:latin typeface="+mj-lt"/>
                </a:rPr>
                <a:t>Nissan</a:t>
              </a:r>
            </a:p>
          </p:txBody>
        </p:sp>
        <p:sp>
          <p:nvSpPr>
            <p:cNvPr id="73" name="TextBox 72"/>
            <p:cNvSpPr txBox="1"/>
            <p:nvPr/>
          </p:nvSpPr>
          <p:spPr>
            <a:xfrm>
              <a:off x="4067725" y="2196727"/>
              <a:ext cx="841083" cy="215444"/>
            </a:xfrm>
            <a:prstGeom prst="rect">
              <a:avLst/>
            </a:prstGeom>
            <a:noFill/>
          </p:spPr>
          <p:txBody>
            <a:bodyPr wrap="square" rtlCol="0">
              <a:spAutoFit/>
            </a:bodyPr>
            <a:lstStyle/>
            <a:p>
              <a:pPr algn="ctr"/>
              <a:r>
                <a:rPr lang="en-US" sz="800" i="1" dirty="0">
                  <a:latin typeface="+mj-lt"/>
                </a:rPr>
                <a:t>Hyundai</a:t>
              </a:r>
            </a:p>
          </p:txBody>
        </p:sp>
        <p:sp>
          <p:nvSpPr>
            <p:cNvPr id="74" name="TextBox 73"/>
            <p:cNvSpPr txBox="1"/>
            <p:nvPr/>
          </p:nvSpPr>
          <p:spPr>
            <a:xfrm>
              <a:off x="5178633" y="2186788"/>
              <a:ext cx="841083" cy="215444"/>
            </a:xfrm>
            <a:prstGeom prst="rect">
              <a:avLst/>
            </a:prstGeom>
            <a:noFill/>
          </p:spPr>
          <p:txBody>
            <a:bodyPr wrap="square" rtlCol="0">
              <a:spAutoFit/>
            </a:bodyPr>
            <a:lstStyle/>
            <a:p>
              <a:pPr algn="ctr"/>
              <a:r>
                <a:rPr lang="en-US" sz="800" i="1" dirty="0">
                  <a:latin typeface="+mj-lt"/>
                </a:rPr>
                <a:t>Subaru</a:t>
              </a:r>
            </a:p>
          </p:txBody>
        </p:sp>
        <p:sp>
          <p:nvSpPr>
            <p:cNvPr id="75" name="TextBox 74"/>
            <p:cNvSpPr txBox="1"/>
            <p:nvPr/>
          </p:nvSpPr>
          <p:spPr>
            <a:xfrm>
              <a:off x="4625128" y="2396505"/>
              <a:ext cx="841083" cy="215444"/>
            </a:xfrm>
            <a:prstGeom prst="rect">
              <a:avLst/>
            </a:prstGeom>
            <a:noFill/>
          </p:spPr>
          <p:txBody>
            <a:bodyPr wrap="square" rtlCol="0">
              <a:spAutoFit/>
            </a:bodyPr>
            <a:lstStyle/>
            <a:p>
              <a:pPr algn="ctr"/>
              <a:r>
                <a:rPr lang="en-US" sz="800" i="1" dirty="0">
                  <a:latin typeface="+mj-lt"/>
                </a:rPr>
                <a:t>Kia</a:t>
              </a:r>
            </a:p>
          </p:txBody>
        </p:sp>
        <p:sp>
          <p:nvSpPr>
            <p:cNvPr id="76" name="TextBox 75"/>
            <p:cNvSpPr txBox="1"/>
            <p:nvPr/>
          </p:nvSpPr>
          <p:spPr>
            <a:xfrm>
              <a:off x="4073219" y="2637302"/>
              <a:ext cx="841083" cy="215444"/>
            </a:xfrm>
            <a:prstGeom prst="rect">
              <a:avLst/>
            </a:prstGeom>
            <a:noFill/>
          </p:spPr>
          <p:txBody>
            <a:bodyPr wrap="square" rtlCol="0">
              <a:spAutoFit/>
            </a:bodyPr>
            <a:lstStyle/>
            <a:p>
              <a:pPr algn="ctr"/>
              <a:r>
                <a:rPr lang="en-US" sz="800" i="1" dirty="0">
                  <a:latin typeface="+mj-lt"/>
                </a:rPr>
                <a:t>Isuzu</a:t>
              </a:r>
            </a:p>
          </p:txBody>
        </p:sp>
        <p:sp>
          <p:nvSpPr>
            <p:cNvPr id="77" name="TextBox 76"/>
            <p:cNvSpPr txBox="1"/>
            <p:nvPr/>
          </p:nvSpPr>
          <p:spPr>
            <a:xfrm>
              <a:off x="5148074" y="2651717"/>
              <a:ext cx="841083" cy="215444"/>
            </a:xfrm>
            <a:prstGeom prst="rect">
              <a:avLst/>
            </a:prstGeom>
            <a:noFill/>
          </p:spPr>
          <p:txBody>
            <a:bodyPr wrap="square" rtlCol="0">
              <a:spAutoFit/>
            </a:bodyPr>
            <a:lstStyle/>
            <a:p>
              <a:pPr algn="ctr"/>
              <a:r>
                <a:rPr lang="en-US" sz="800" i="1" dirty="0">
                  <a:latin typeface="+mj-lt"/>
                </a:rPr>
                <a:t>Suzuki</a:t>
              </a:r>
            </a:p>
          </p:txBody>
        </p:sp>
        <p:sp>
          <p:nvSpPr>
            <p:cNvPr id="78" name="TextBox 77"/>
            <p:cNvSpPr txBox="1"/>
            <p:nvPr/>
          </p:nvSpPr>
          <p:spPr>
            <a:xfrm>
              <a:off x="4624194" y="2873529"/>
              <a:ext cx="841083" cy="215444"/>
            </a:xfrm>
            <a:prstGeom prst="rect">
              <a:avLst/>
            </a:prstGeom>
            <a:noFill/>
          </p:spPr>
          <p:txBody>
            <a:bodyPr wrap="square" rtlCol="0">
              <a:spAutoFit/>
            </a:bodyPr>
            <a:lstStyle/>
            <a:p>
              <a:pPr algn="ctr"/>
              <a:r>
                <a:rPr lang="en-US" sz="800" i="1" dirty="0">
                  <a:latin typeface="+mj-lt"/>
                </a:rPr>
                <a:t>Maserati</a:t>
              </a:r>
            </a:p>
          </p:txBody>
        </p:sp>
        <p:sp>
          <p:nvSpPr>
            <p:cNvPr id="79" name="TextBox 78"/>
            <p:cNvSpPr txBox="1"/>
            <p:nvPr/>
          </p:nvSpPr>
          <p:spPr>
            <a:xfrm>
              <a:off x="4080086" y="3126007"/>
              <a:ext cx="841083" cy="215444"/>
            </a:xfrm>
            <a:prstGeom prst="rect">
              <a:avLst/>
            </a:prstGeom>
            <a:noFill/>
          </p:spPr>
          <p:txBody>
            <a:bodyPr wrap="square" rtlCol="0">
              <a:spAutoFit/>
            </a:bodyPr>
            <a:lstStyle/>
            <a:p>
              <a:pPr algn="ctr"/>
              <a:r>
                <a:rPr lang="en-US" sz="800" i="1" dirty="0">
                  <a:latin typeface="+mj-lt"/>
                </a:rPr>
                <a:t>McLaren</a:t>
              </a:r>
            </a:p>
          </p:txBody>
        </p:sp>
        <p:sp>
          <p:nvSpPr>
            <p:cNvPr id="80" name="TextBox 79"/>
            <p:cNvSpPr txBox="1"/>
            <p:nvPr/>
          </p:nvSpPr>
          <p:spPr>
            <a:xfrm>
              <a:off x="5156085" y="3118977"/>
              <a:ext cx="841083" cy="215444"/>
            </a:xfrm>
            <a:prstGeom prst="rect">
              <a:avLst/>
            </a:prstGeom>
            <a:noFill/>
          </p:spPr>
          <p:txBody>
            <a:bodyPr wrap="square" rtlCol="0">
              <a:spAutoFit/>
            </a:bodyPr>
            <a:lstStyle/>
            <a:p>
              <a:pPr algn="ctr"/>
              <a:r>
                <a:rPr lang="en-US" sz="800" i="1" dirty="0">
                  <a:latin typeface="+mj-lt"/>
                </a:rPr>
                <a:t>Ferrari</a:t>
              </a:r>
            </a:p>
          </p:txBody>
        </p:sp>
        <p:sp>
          <p:nvSpPr>
            <p:cNvPr id="81" name="TextBox 80"/>
            <p:cNvSpPr txBox="1"/>
            <p:nvPr/>
          </p:nvSpPr>
          <p:spPr>
            <a:xfrm>
              <a:off x="4611682" y="3338466"/>
              <a:ext cx="841083" cy="215444"/>
            </a:xfrm>
            <a:prstGeom prst="rect">
              <a:avLst/>
            </a:prstGeom>
            <a:noFill/>
          </p:spPr>
          <p:txBody>
            <a:bodyPr wrap="square" rtlCol="0">
              <a:spAutoFit/>
            </a:bodyPr>
            <a:lstStyle/>
            <a:p>
              <a:pPr algn="ctr"/>
              <a:r>
                <a:rPr lang="en-US" sz="800" i="1" dirty="0">
                  <a:latin typeface="+mj-lt"/>
                </a:rPr>
                <a:t>Aston-Martin</a:t>
              </a:r>
            </a:p>
          </p:txBody>
        </p:sp>
        <p:cxnSp>
          <p:nvCxnSpPr>
            <p:cNvPr id="83" name="Straight Connector 82"/>
            <p:cNvCxnSpPr/>
            <p:nvPr/>
          </p:nvCxnSpPr>
          <p:spPr>
            <a:xfrm flipH="1">
              <a:off x="6209238" y="1165229"/>
              <a:ext cx="1874" cy="1073663"/>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68" name="Text Placeholder 18"/>
          <p:cNvSpPr txBox="1">
            <a:spLocks/>
          </p:cNvSpPr>
          <p:nvPr/>
        </p:nvSpPr>
        <p:spPr bwMode="auto">
          <a:xfrm>
            <a:off x="404809" y="6117656"/>
            <a:ext cx="8247721" cy="191226"/>
          </a:xfrm>
          <a:prstGeom prst="rect">
            <a:avLst/>
          </a:prstGeom>
          <a:noFill/>
          <a:ln>
            <a:noFill/>
          </a:ln>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Georgia" panose="02040502050405020303" pitchFamily="18" charset="0"/>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Georgia" panose="02040502050405020303" pitchFamily="18" charset="0"/>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Georgia" panose="02040502050405020303" pitchFamily="18" charset="0"/>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Georgia" panose="02040502050405020303" pitchFamily="18" charset="0"/>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0"/>
              </a:spcBef>
              <a:buNone/>
              <a:defRPr/>
            </a:pPr>
            <a:r>
              <a:rPr lang="en-US" sz="700" dirty="0">
                <a:solidFill>
                  <a:schemeClr val="tx1">
                    <a:lumMod val="50000"/>
                    <a:lumOff val="50000"/>
                  </a:schemeClr>
                </a:solidFill>
                <a:latin typeface="+mj-lt"/>
                <a:cs typeface="Georgia"/>
              </a:rPr>
              <a:t>Sources: PBS, AP News, The New York Times, Scientific American. </a:t>
            </a:r>
          </a:p>
        </p:txBody>
      </p:sp>
      <p:sp>
        <p:nvSpPr>
          <p:cNvPr id="63" name="Slide Number Placeholder 4"/>
          <p:cNvSpPr>
            <a:spLocks noGrp="1"/>
          </p:cNvSpPr>
          <p:nvPr>
            <p:ph type="sldNum" sz="quarter" idx="12"/>
          </p:nvPr>
        </p:nvSpPr>
        <p:spPr>
          <a:xfrm>
            <a:off x="8420099" y="6427104"/>
            <a:ext cx="316645" cy="323353"/>
          </a:xfrm>
        </p:spPr>
        <p:txBody>
          <a:bodyPr/>
          <a:lstStyle/>
          <a:p>
            <a:fld id="{BEFBC90E-502A-A54D-9BAE-6F74229062B0}" type="slidenum">
              <a:rPr lang="en-US" smtClean="0">
                <a:latin typeface="+mj-lt"/>
              </a:rPr>
              <a:pPr/>
              <a:t>8</a:t>
            </a:fld>
            <a:endParaRPr lang="en-US" dirty="0">
              <a:latin typeface="+mj-lt"/>
            </a:endParaRPr>
          </a:p>
        </p:txBody>
      </p:sp>
    </p:spTree>
    <p:extLst>
      <p:ext uri="{BB962C8B-B14F-4D97-AF65-F5344CB8AC3E}">
        <p14:creationId xmlns:p14="http://schemas.microsoft.com/office/powerpoint/2010/main" val="3011239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532BD-F6CF-5C45-98D5-FEE3D0E1BDE2}"/>
              </a:ext>
            </a:extLst>
          </p:cNvPr>
          <p:cNvSpPr>
            <a:spLocks noGrp="1"/>
          </p:cNvSpPr>
          <p:nvPr>
            <p:ph type="title"/>
          </p:nvPr>
        </p:nvSpPr>
        <p:spPr>
          <a:xfrm>
            <a:off x="629841" y="972273"/>
            <a:ext cx="7599759" cy="718416"/>
          </a:xfrm>
        </p:spPr>
        <p:txBody>
          <a:bodyPr/>
          <a:lstStyle/>
          <a:p>
            <a:pPr algn="ctr"/>
            <a:r>
              <a:rPr lang="en-US" b="1" dirty="0"/>
              <a:t>FERC ACTIVITY</a:t>
            </a:r>
          </a:p>
        </p:txBody>
      </p:sp>
      <p:sp>
        <p:nvSpPr>
          <p:cNvPr id="3" name="Text Placeholder 2">
            <a:extLst>
              <a:ext uri="{FF2B5EF4-FFF2-40B4-BE49-F238E27FC236}">
                <a16:creationId xmlns:a16="http://schemas.microsoft.com/office/drawing/2014/main" id="{8A296800-7B59-3544-B850-1B982AC19C00}"/>
              </a:ext>
            </a:extLst>
          </p:cNvPr>
          <p:cNvSpPr>
            <a:spLocks noGrp="1"/>
          </p:cNvSpPr>
          <p:nvPr>
            <p:ph type="body" idx="1"/>
          </p:nvPr>
        </p:nvSpPr>
        <p:spPr>
          <a:xfrm>
            <a:off x="363624" y="1705098"/>
            <a:ext cx="3868340" cy="823912"/>
          </a:xfrm>
        </p:spPr>
        <p:txBody>
          <a:bodyPr/>
          <a:lstStyle/>
          <a:p>
            <a:pPr algn="ctr"/>
            <a:r>
              <a:rPr lang="en-US" dirty="0"/>
              <a:t>PURPA</a:t>
            </a:r>
          </a:p>
        </p:txBody>
      </p:sp>
      <p:sp>
        <p:nvSpPr>
          <p:cNvPr id="5" name="Text Placeholder 4">
            <a:extLst>
              <a:ext uri="{FF2B5EF4-FFF2-40B4-BE49-F238E27FC236}">
                <a16:creationId xmlns:a16="http://schemas.microsoft.com/office/drawing/2014/main" id="{F2E054C4-7B0D-E147-9DEB-F1118BC92C6D}"/>
              </a:ext>
            </a:extLst>
          </p:cNvPr>
          <p:cNvSpPr>
            <a:spLocks noGrp="1"/>
          </p:cNvSpPr>
          <p:nvPr>
            <p:ph type="body" sz="quarter" idx="3"/>
          </p:nvPr>
        </p:nvSpPr>
        <p:spPr/>
        <p:txBody>
          <a:bodyPr/>
          <a:lstStyle/>
          <a:p>
            <a:pPr algn="ctr"/>
            <a:r>
              <a:rPr lang="en-US" dirty="0"/>
              <a:t>PJM Capacity Markets</a:t>
            </a:r>
          </a:p>
        </p:txBody>
      </p:sp>
      <p:pic>
        <p:nvPicPr>
          <p:cNvPr id="7" name="Content Placeholder 6">
            <a:extLst>
              <a:ext uri="{FF2B5EF4-FFF2-40B4-BE49-F238E27FC236}">
                <a16:creationId xmlns:a16="http://schemas.microsoft.com/office/drawing/2014/main" id="{391BD879-023A-F44B-A484-357ACED6D604}"/>
              </a:ext>
            </a:extLst>
          </p:cNvPr>
          <p:cNvPicPr>
            <a:picLocks noGrp="1" noChangeAspect="1"/>
          </p:cNvPicPr>
          <p:nvPr>
            <p:ph sz="quarter" idx="4"/>
          </p:nvPr>
        </p:nvPicPr>
        <p:blipFill>
          <a:blip r:embed="rId2" cstate="print">
            <a:biLevel thresh="25000"/>
            <a:extLst>
              <a:ext uri="{28A0092B-C50C-407E-A947-70E740481C1C}">
                <a14:useLocalDpi xmlns:a14="http://schemas.microsoft.com/office/drawing/2010/main" val="0"/>
              </a:ext>
            </a:extLst>
          </a:blip>
          <a:stretch>
            <a:fillRect/>
          </a:stretch>
        </p:blipFill>
        <p:spPr>
          <a:xfrm>
            <a:off x="3119170" y="2951249"/>
            <a:ext cx="2225588" cy="2225588"/>
          </a:xfrm>
          <a:prstGeom prst="rect">
            <a:avLst/>
          </a:prstGeom>
        </p:spPr>
      </p:pic>
    </p:spTree>
    <p:extLst>
      <p:ext uri="{BB962C8B-B14F-4D97-AF65-F5344CB8AC3E}">
        <p14:creationId xmlns:p14="http://schemas.microsoft.com/office/powerpoint/2010/main" val="3834400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dited nov3">
    <a:dk1>
      <a:srgbClr val="FFFFFF"/>
    </a:dk1>
    <a:lt1>
      <a:srgbClr val="000000"/>
    </a:lt1>
    <a:dk2>
      <a:srgbClr val="888888"/>
    </a:dk2>
    <a:lt2>
      <a:srgbClr val="CE6C00"/>
    </a:lt2>
    <a:accent1>
      <a:srgbClr val="8B724A"/>
    </a:accent1>
    <a:accent2>
      <a:srgbClr val="55527A"/>
    </a:accent2>
    <a:accent3>
      <a:srgbClr val="477367"/>
    </a:accent3>
    <a:accent4>
      <a:srgbClr val="734761"/>
    </a:accent4>
    <a:accent5>
      <a:srgbClr val="769DA3"/>
    </a:accent5>
    <a:accent6>
      <a:srgbClr val="8A806E"/>
    </a:accent6>
    <a:hlink>
      <a:srgbClr val="8A714A"/>
    </a:hlink>
    <a:folHlink>
      <a:srgbClr val="B0966B"/>
    </a:folHlink>
  </a:clrScheme>
  <a:fontScheme name="Custom 2">
    <a:majorFont>
      <a:latin typeface="Georgia"/>
      <a:ea typeface=""/>
      <a:cs typeface=""/>
    </a:majorFont>
    <a:minorFont>
      <a:latin typeface="Georg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AB2E088238F643B48F9163E99D8D9E" ma:contentTypeVersion="9" ma:contentTypeDescription="Create a new document." ma:contentTypeScope="" ma:versionID="f5498837e11822cd6513c879408b5c52">
  <xsd:schema xmlns:xsd="http://www.w3.org/2001/XMLSchema" xmlns:xs="http://www.w3.org/2001/XMLSchema" xmlns:p="http://schemas.microsoft.com/office/2006/metadata/properties" xmlns:ns3="fd2e940d-da9b-46c7-be98-bbfbde264ae5" targetNamespace="http://schemas.microsoft.com/office/2006/metadata/properties" ma:root="true" ma:fieldsID="2811c4dd945cb1c2eae5c6a98d8777bd" ns3:_="">
    <xsd:import namespace="fd2e940d-da9b-46c7-be98-bbfbde264ae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2e940d-da9b-46c7-be98-bbfbde264a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D13E9D-7E77-457C-AA94-A24911C8DCC3}">
  <ds:schemaRefs>
    <ds:schemaRef ds:uri="http://schemas.microsoft.com/sharepoint/v3/contenttype/forms"/>
  </ds:schemaRefs>
</ds:datastoreItem>
</file>

<file path=customXml/itemProps2.xml><?xml version="1.0" encoding="utf-8"?>
<ds:datastoreItem xmlns:ds="http://schemas.openxmlformats.org/officeDocument/2006/customXml" ds:itemID="{7E7C91DD-1C37-4CE4-AEE7-1F28DD4DFB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2e940d-da9b-46c7-be98-bbfbde264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7C5489-122F-49F2-88EC-EAD5B4642E99}">
  <ds:schemaRefs>
    <ds:schemaRef ds:uri="http://purl.org/dc/terms/"/>
    <ds:schemaRef ds:uri="fd2e940d-da9b-46c7-be98-bbfbde264ae5"/>
    <ds:schemaRef ds:uri="http://schemas.microsoft.com/office/2006/metadata/properties"/>
    <ds:schemaRef ds:uri="http://schemas.openxmlformats.org/package/2006/metadata/core-propertie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5805</TotalTime>
  <Words>2895</Words>
  <Application>Microsoft Office PowerPoint</Application>
  <PresentationFormat>On-screen Show (4:3)</PresentationFormat>
  <Paragraphs>342</Paragraphs>
  <Slides>17</Slides>
  <Notes>12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Equinor</vt:lpstr>
      <vt:lpstr>Georgia</vt:lpstr>
      <vt:lpstr>Helvetica</vt:lpstr>
      <vt:lpstr>Helvetica LT Std</vt:lpstr>
      <vt:lpstr>Verdana</vt:lpstr>
      <vt:lpstr>Office Theme</vt:lpstr>
      <vt:lpstr>Acrobat Document</vt:lpstr>
      <vt:lpstr>PowerPoint Presentation</vt:lpstr>
      <vt:lpstr>PowerPoint Presentation</vt:lpstr>
      <vt:lpstr>Energy 2019 Issue Area Review and 2020 Look Ahead</vt:lpstr>
      <vt:lpstr>PowerPoint Presentation</vt:lpstr>
      <vt:lpstr>PowerPoint Presentation</vt:lpstr>
      <vt:lpstr>The Trump administration has continued to repeal Obama-era regulations</vt:lpstr>
      <vt:lpstr>In June 2019, the EPA finalized the ACE rule, replacing the CPP</vt:lpstr>
      <vt:lpstr>The Trump administration &amp; auto standards</vt:lpstr>
      <vt:lpstr>FERC ACTIVITY</vt:lpstr>
      <vt:lpstr>EXPANDING EXPLORATION</vt:lpstr>
      <vt:lpstr>NEPA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Jay Moldave</dc:creator>
  <cp:lastModifiedBy>DeAndre Smith</cp:lastModifiedBy>
  <cp:revision>214</cp:revision>
  <dcterms:created xsi:type="dcterms:W3CDTF">2019-04-22T17:28:39Z</dcterms:created>
  <dcterms:modified xsi:type="dcterms:W3CDTF">2020-03-10T18:51:38Z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0x01010040AB2E088238F643B48F9163E99D8D9E</vt:lpwstr>
  </property>
</Properties>
</file>